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4"/>
  </p:sldMasterIdLst>
  <p:notesMasterIdLst>
    <p:notesMasterId r:id="rId30"/>
  </p:notesMasterIdLst>
  <p:sldIdLst>
    <p:sldId id="256" r:id="rId5"/>
    <p:sldId id="259" r:id="rId6"/>
    <p:sldId id="260" r:id="rId7"/>
    <p:sldId id="261" r:id="rId8"/>
    <p:sldId id="257" r:id="rId9"/>
    <p:sldId id="262" r:id="rId10"/>
    <p:sldId id="263" r:id="rId11"/>
    <p:sldId id="318" r:id="rId12"/>
    <p:sldId id="302" r:id="rId13"/>
    <p:sldId id="301" r:id="rId14"/>
    <p:sldId id="310" r:id="rId15"/>
    <p:sldId id="270" r:id="rId16"/>
    <p:sldId id="317" r:id="rId17"/>
    <p:sldId id="309" r:id="rId18"/>
    <p:sldId id="320" r:id="rId19"/>
    <p:sldId id="319" r:id="rId20"/>
    <p:sldId id="312" r:id="rId21"/>
    <p:sldId id="277" r:id="rId22"/>
    <p:sldId id="278" r:id="rId23"/>
    <p:sldId id="279" r:id="rId24"/>
    <p:sldId id="284" r:id="rId25"/>
    <p:sldId id="282" r:id="rId26"/>
    <p:sldId id="283" r:id="rId27"/>
    <p:sldId id="313" r:id="rId28"/>
    <p:sldId id="306" r:id="rId29"/>
  </p:sldIdLst>
  <p:sldSz cx="9144000" cy="6858000" type="screen4x3"/>
  <p:notesSz cx="6858000" cy="9144000"/>
  <p:embeddedFontLst>
    <p:embeddedFont>
      <p:font typeface="Calibri" panose="020F0502020204030204" pitchFamily="34" charset="0"/>
      <p:regular r:id="rId31"/>
      <p:bold r:id="rId32"/>
      <p:italic r:id="rId33"/>
      <p:boldItalic r:id="rId34"/>
    </p:embeddedFont>
    <p:embeddedFont>
      <p:font typeface="Gill Sans MT" panose="020B0502020104020203" pitchFamily="34" charset="0"/>
      <p:regular r:id="rId35"/>
      <p:bold r:id="rId36"/>
      <p:italic r:id="rId37"/>
      <p:boldItalic r:id="rId38"/>
    </p:embeddedFont>
    <p:embeddedFont>
      <p:font typeface="Gill Sans Ultra Bold" panose="020B0A02020104020203" pitchFamily="34" charset="0"/>
      <p:regular r:id="rId39"/>
    </p:embeddedFont>
    <p:embeddedFont>
      <p:font typeface="PT Sans" panose="020B0503020203020204" pitchFamily="34" charset="0"/>
      <p:regular r:id="rId40"/>
      <p:bold r:id="rId41"/>
      <p:italic r:id="rId42"/>
      <p:boldItalic r:id="rId43"/>
    </p:embeddedFont>
    <p:embeddedFont>
      <p:font typeface="Ted Next" panose="02000507000000000004" pitchFamily="2" charset="0"/>
      <p:regular r:id="rId44"/>
      <p:bold r:id="rId45"/>
      <p:italic r:id="rId46"/>
      <p:boldItalic r:id="rId4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69" autoAdjust="0"/>
    <p:restoredTop sz="78143" autoAdjust="0"/>
  </p:normalViewPr>
  <p:slideViewPr>
    <p:cSldViewPr snapToGrid="0">
      <p:cViewPr varScale="1">
        <p:scale>
          <a:sx n="89" d="100"/>
          <a:sy n="89" d="100"/>
        </p:scale>
        <p:origin x="2250"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9.fntdata"/><Relationship Id="rId21" Type="http://schemas.openxmlformats.org/officeDocument/2006/relationships/slide" Target="slides/slide17.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font" Target="fonts/font17.fntdata"/><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6.fntdata"/><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1.fntdata"/><Relationship Id="rId44" Type="http://schemas.openxmlformats.org/officeDocument/2006/relationships/font" Target="fonts/font14.fntdata"/><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20" Type="http://schemas.openxmlformats.org/officeDocument/2006/relationships/slide" Target="slides/slide16.xml"/><Relationship Id="rId41" Type="http://schemas.openxmlformats.org/officeDocument/2006/relationships/font" Target="fonts/font11.fntdata"/><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itlin Carrol" userId="57cde0af-acf0-469c-8d7e-a6dfa657d9c6" providerId="ADAL" clId="{174C3430-EA4A-4A4C-B04A-4DFB5F9B7496}"/>
    <pc:docChg chg="modSld">
      <pc:chgData name="Caitlin Carrol" userId="57cde0af-acf0-469c-8d7e-a6dfa657d9c6" providerId="ADAL" clId="{174C3430-EA4A-4A4C-B04A-4DFB5F9B7496}" dt="2021-11-29T16:28:50.812" v="149" actId="20577"/>
      <pc:docMkLst>
        <pc:docMk/>
      </pc:docMkLst>
      <pc:sldChg chg="modSp mod">
        <pc:chgData name="Caitlin Carrol" userId="57cde0af-acf0-469c-8d7e-a6dfa657d9c6" providerId="ADAL" clId="{174C3430-EA4A-4A4C-B04A-4DFB5F9B7496}" dt="2021-11-29T16:28:50.812" v="149" actId="20577"/>
        <pc:sldMkLst>
          <pc:docMk/>
          <pc:sldMk cId="0" sldId="277"/>
        </pc:sldMkLst>
        <pc:spChg chg="mod">
          <ac:chgData name="Caitlin Carrol" userId="57cde0af-acf0-469c-8d7e-a6dfa657d9c6" providerId="ADAL" clId="{174C3430-EA4A-4A4C-B04A-4DFB5F9B7496}" dt="2021-11-29T16:28:50.812" v="149" actId="20577"/>
          <ac:spMkLst>
            <pc:docMk/>
            <pc:sldMk cId="0" sldId="277"/>
            <ac:spMk id="239" creationId="{00000000-0000-0000-0000-000000000000}"/>
          </ac:spMkLst>
        </pc:spChg>
      </pc:sldChg>
      <pc:sldChg chg="modSp mod modNotesTx">
        <pc:chgData name="Caitlin Carrol" userId="57cde0af-acf0-469c-8d7e-a6dfa657d9c6" providerId="ADAL" clId="{174C3430-EA4A-4A4C-B04A-4DFB5F9B7496}" dt="2021-11-29T16:25:23.123" v="15" actId="20577"/>
        <pc:sldMkLst>
          <pc:docMk/>
          <pc:sldMk cId="3983484705" sldId="301"/>
        </pc:sldMkLst>
        <pc:spChg chg="mod">
          <ac:chgData name="Caitlin Carrol" userId="57cde0af-acf0-469c-8d7e-a6dfa657d9c6" providerId="ADAL" clId="{174C3430-EA4A-4A4C-B04A-4DFB5F9B7496}" dt="2021-11-29T16:25:23.123" v="15" actId="20577"/>
          <ac:spMkLst>
            <pc:docMk/>
            <pc:sldMk cId="3983484705" sldId="301"/>
            <ac:spMk id="10" creationId="{00000000-0000-0000-0000-000000000000}"/>
          </ac:spMkLst>
        </pc:spChg>
      </pc:sldChg>
      <pc:sldChg chg="modSp mod modNotesTx">
        <pc:chgData name="Caitlin Carrol" userId="57cde0af-acf0-469c-8d7e-a6dfa657d9c6" providerId="ADAL" clId="{174C3430-EA4A-4A4C-B04A-4DFB5F9B7496}" dt="2021-11-29T16:27:17.241" v="79" actId="20577"/>
        <pc:sldMkLst>
          <pc:docMk/>
          <pc:sldMk cId="3418782621" sldId="309"/>
        </pc:sldMkLst>
        <pc:spChg chg="mod">
          <ac:chgData name="Caitlin Carrol" userId="57cde0af-acf0-469c-8d7e-a6dfa657d9c6" providerId="ADAL" clId="{174C3430-EA4A-4A4C-B04A-4DFB5F9B7496}" dt="2021-11-29T16:27:00.547" v="65" actId="20577"/>
          <ac:spMkLst>
            <pc:docMk/>
            <pc:sldMk cId="3418782621" sldId="309"/>
            <ac:spMk id="8" creationId="{4A77D74D-B25C-4C14-8852-90A5C4B0039F}"/>
          </ac:spMkLst>
        </pc:spChg>
      </pc:sldChg>
      <pc:sldChg chg="modSp mod">
        <pc:chgData name="Caitlin Carrol" userId="57cde0af-acf0-469c-8d7e-a6dfa657d9c6" providerId="ADAL" clId="{174C3430-EA4A-4A4C-B04A-4DFB5F9B7496}" dt="2021-11-29T16:28:27.982" v="135" actId="20577"/>
        <pc:sldMkLst>
          <pc:docMk/>
          <pc:sldMk cId="2839116783" sldId="312"/>
        </pc:sldMkLst>
        <pc:spChg chg="mod">
          <ac:chgData name="Caitlin Carrol" userId="57cde0af-acf0-469c-8d7e-a6dfa657d9c6" providerId="ADAL" clId="{174C3430-EA4A-4A4C-B04A-4DFB5F9B7496}" dt="2021-11-29T16:28:27.982" v="135" actId="20577"/>
          <ac:spMkLst>
            <pc:docMk/>
            <pc:sldMk cId="2839116783" sldId="312"/>
            <ac:spMk id="7" creationId="{7CE6C47A-55C2-4386-B4B9-EDB2BD39D196}"/>
          </ac:spMkLst>
        </pc:spChg>
        <pc:spChg chg="mod">
          <ac:chgData name="Caitlin Carrol" userId="57cde0af-acf0-469c-8d7e-a6dfa657d9c6" providerId="ADAL" clId="{174C3430-EA4A-4A4C-B04A-4DFB5F9B7496}" dt="2021-11-29T16:28:07.156" v="110" actId="20577"/>
          <ac:spMkLst>
            <pc:docMk/>
            <pc:sldMk cId="2839116783" sldId="312"/>
            <ac:spMk id="9" creationId="{00000000-0000-0000-0000-000000000000}"/>
          </ac:spMkLst>
        </pc:spChg>
      </pc:sldChg>
      <pc:sldChg chg="modSp mod">
        <pc:chgData name="Caitlin Carrol" userId="57cde0af-acf0-469c-8d7e-a6dfa657d9c6" providerId="ADAL" clId="{174C3430-EA4A-4A4C-B04A-4DFB5F9B7496}" dt="2021-11-29T16:26:20.764" v="45" actId="20577"/>
        <pc:sldMkLst>
          <pc:docMk/>
          <pc:sldMk cId="814297193" sldId="317"/>
        </pc:sldMkLst>
        <pc:spChg chg="mod">
          <ac:chgData name="Caitlin Carrol" userId="57cde0af-acf0-469c-8d7e-a6dfa657d9c6" providerId="ADAL" clId="{174C3430-EA4A-4A4C-B04A-4DFB5F9B7496}" dt="2021-11-29T16:26:20.764" v="45" actId="20577"/>
          <ac:spMkLst>
            <pc:docMk/>
            <pc:sldMk cId="814297193" sldId="317"/>
            <ac:spMk id="6" creationId="{D32AA44C-AE48-40A0-B172-6E05D0316A6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800" cy="457200"/>
          </a:xfrm>
          <a:prstGeom prst="rect">
            <a:avLst/>
          </a:prstGeom>
          <a:noFill/>
          <a:ln>
            <a:noFill/>
          </a:ln>
        </p:spPr>
        <p:txBody>
          <a:bodyPr wrap="square"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3" y="0"/>
            <a:ext cx="2971800" cy="457200"/>
          </a:xfrm>
          <a:prstGeom prst="rect">
            <a:avLst/>
          </a:prstGeom>
          <a:noFill/>
          <a:ln>
            <a:noFill/>
          </a:ln>
        </p:spPr>
        <p:txBody>
          <a:bodyPr wrap="square" lIns="91425" tIns="91425" rIns="91425" bIns="91425" anchor="t" anchorCtr="0"/>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lstStyle>
            <a:lvl1pPr marL="0" marR="0" lvl="0" indent="0" algn="l" rtl="0">
              <a:spcBef>
                <a:spcPts val="0"/>
              </a:spcBef>
              <a:buChar char="●"/>
              <a:defRPr sz="1200" b="0" i="0" u="none" strike="noStrike" cap="none">
                <a:solidFill>
                  <a:schemeClr val="dk1"/>
                </a:solidFill>
                <a:latin typeface="Calibri"/>
                <a:ea typeface="Calibri"/>
                <a:cs typeface="Calibri"/>
                <a:sym typeface="Calibri"/>
              </a:defRPr>
            </a:lvl1pPr>
            <a:lvl2pPr marL="457200" marR="0" lvl="1" indent="0" algn="l" rtl="0">
              <a:spcBef>
                <a:spcPts val="0"/>
              </a:spcBef>
              <a:buChar char="○"/>
              <a:defRPr sz="1200" b="0" i="0" u="none" strike="noStrike" cap="none">
                <a:solidFill>
                  <a:schemeClr val="dk1"/>
                </a:solidFill>
                <a:latin typeface="Calibri"/>
                <a:ea typeface="Calibri"/>
                <a:cs typeface="Calibri"/>
                <a:sym typeface="Calibri"/>
              </a:defRPr>
            </a:lvl2pPr>
            <a:lvl3pPr marL="914400" marR="0" lvl="2" indent="0" algn="l" rtl="0">
              <a:spcBef>
                <a:spcPts val="0"/>
              </a:spcBef>
              <a:buChar char="■"/>
              <a:defRPr sz="1200" b="0" i="0" u="none" strike="noStrike" cap="none">
                <a:solidFill>
                  <a:schemeClr val="dk1"/>
                </a:solidFill>
                <a:latin typeface="Calibri"/>
                <a:ea typeface="Calibri"/>
                <a:cs typeface="Calibri"/>
                <a:sym typeface="Calibri"/>
              </a:defRPr>
            </a:lvl3pPr>
            <a:lvl4pPr marL="1371600" marR="0" lvl="3" indent="0" algn="l" rtl="0">
              <a:spcBef>
                <a:spcPts val="0"/>
              </a:spcBef>
              <a:buChar char="●"/>
              <a:defRPr sz="1200" b="0" i="0" u="none" strike="noStrike" cap="none">
                <a:solidFill>
                  <a:schemeClr val="dk1"/>
                </a:solidFill>
                <a:latin typeface="Calibri"/>
                <a:ea typeface="Calibri"/>
                <a:cs typeface="Calibri"/>
                <a:sym typeface="Calibri"/>
              </a:defRPr>
            </a:lvl4pPr>
            <a:lvl5pPr marL="1828800" marR="0" lvl="4" indent="0" algn="l" rtl="0">
              <a:spcBef>
                <a:spcPts val="0"/>
              </a:spcBef>
              <a:buChar char="○"/>
              <a:defRPr sz="1200" b="0" i="0" u="none" strike="noStrike" cap="none">
                <a:solidFill>
                  <a:schemeClr val="dk1"/>
                </a:solidFill>
                <a:latin typeface="Calibri"/>
                <a:ea typeface="Calibri"/>
                <a:cs typeface="Calibri"/>
                <a:sym typeface="Calibri"/>
              </a:defRPr>
            </a:lvl5pPr>
            <a:lvl6pPr marL="2286000" marR="0" lvl="5" indent="0" algn="l" rtl="0">
              <a:spcBef>
                <a:spcPts val="0"/>
              </a:spcBef>
              <a:buChar char="■"/>
              <a:defRPr sz="1200" b="0" i="0" u="none" strike="noStrike" cap="none">
                <a:solidFill>
                  <a:schemeClr val="dk1"/>
                </a:solidFill>
                <a:latin typeface="Calibri"/>
                <a:ea typeface="Calibri"/>
                <a:cs typeface="Calibri"/>
                <a:sym typeface="Calibri"/>
              </a:defRPr>
            </a:lvl6pPr>
            <a:lvl7pPr marL="2743200" marR="0" lvl="6" indent="0" algn="l" rtl="0">
              <a:spcBef>
                <a:spcPts val="0"/>
              </a:spcBef>
              <a:buChar char="●"/>
              <a:defRPr sz="1200" b="0" i="0" u="none" strike="noStrike" cap="none">
                <a:solidFill>
                  <a:schemeClr val="dk1"/>
                </a:solidFill>
                <a:latin typeface="Calibri"/>
                <a:ea typeface="Calibri"/>
                <a:cs typeface="Calibri"/>
                <a:sym typeface="Calibri"/>
              </a:defRPr>
            </a:lvl7pPr>
            <a:lvl8pPr marL="3200400" marR="0" lvl="7" indent="0" algn="l" rtl="0">
              <a:spcBef>
                <a:spcPts val="0"/>
              </a:spcBef>
              <a:buChar char="○"/>
              <a:defRPr sz="1200" b="0" i="0" u="none" strike="noStrike" cap="none">
                <a:solidFill>
                  <a:schemeClr val="dk1"/>
                </a:solidFill>
                <a:latin typeface="Calibri"/>
                <a:ea typeface="Calibri"/>
                <a:cs typeface="Calibri"/>
                <a:sym typeface="Calibri"/>
              </a:defRPr>
            </a:lvl8pPr>
            <a:lvl9pPr marL="3657600" marR="0" lvl="8" indent="0" algn="l" rtl="0">
              <a:spcBef>
                <a:spcPts val="0"/>
              </a:spcBef>
              <a:buChar char="■"/>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800" cy="457200"/>
          </a:xfrm>
          <a:prstGeom prst="rect">
            <a:avLst/>
          </a:prstGeom>
          <a:noFill/>
          <a:ln>
            <a:noFill/>
          </a:ln>
        </p:spPr>
        <p:txBody>
          <a:bodyPr wrap="square" lIns="91425" tIns="91425" rIns="91425" bIns="91425"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CA" sz="1200" b="0" i="0" u="none" strike="noStrike" cap="none">
                <a:solidFill>
                  <a:schemeClr val="dk1"/>
                </a:solidFill>
                <a:latin typeface="Calibri"/>
                <a:ea typeface="Calibri"/>
                <a:cs typeface="Calibri"/>
                <a:sym typeface="Calibri"/>
              </a:rPr>
              <a:t>‹#›</a:t>
            </a:fld>
            <a:endParaRPr lang="en-C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51626895"/>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
        <p:nvSpPr>
          <p:cNvPr id="86" name="Shape 8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590363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Shape 11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CA" dirty="0"/>
              <a:t>Growing</a:t>
            </a:r>
            <a:r>
              <a:rPr lang="en-CA" baseline="0" dirty="0"/>
              <a:t> Up Organic</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CA" sz="1200" b="0" i="0" u="none" strike="noStrike" kern="1200" cap="none" dirty="0">
                <a:solidFill>
                  <a:schemeClr val="dk1"/>
                </a:solidFill>
                <a:effectLst/>
                <a:latin typeface="Calibri"/>
                <a:ea typeface="Calibri"/>
                <a:cs typeface="Calibri"/>
                <a:sym typeface="Calibri"/>
              </a:rPr>
              <a:t>A program that connects school age children to organic food and farming by promoting school gardens in Ottawa and the region, organic food in schools and learning from farmers.</a:t>
            </a:r>
          </a:p>
          <a:p>
            <a:pPr>
              <a:buNone/>
            </a:pPr>
            <a:r>
              <a:rPr lang="en-CA" sz="1200" b="0" i="0" u="none" strike="noStrike" kern="1200" cap="none" dirty="0">
                <a:solidFill>
                  <a:schemeClr val="dk1"/>
                </a:solidFill>
                <a:effectLst/>
                <a:latin typeface="Calibri"/>
                <a:ea typeface="Calibri"/>
                <a:cs typeface="Calibri"/>
                <a:sym typeface="Calibri"/>
              </a:rPr>
              <a:t>In the 2020-2021 season we celebrated:</a:t>
            </a:r>
            <a:br>
              <a:rPr lang="en-CA" sz="1200" b="0" i="0" u="none" strike="noStrike" kern="1200" cap="none" dirty="0">
                <a:solidFill>
                  <a:schemeClr val="dk1"/>
                </a:solidFill>
                <a:effectLst/>
                <a:latin typeface="Calibri"/>
                <a:ea typeface="Calibri"/>
                <a:cs typeface="Calibri"/>
                <a:sym typeface="Calibri"/>
              </a:rPr>
            </a:br>
            <a:endParaRPr lang="en-CA" sz="1200" b="0" i="0" u="none" strike="noStrike" kern="1200" cap="none" dirty="0">
              <a:solidFill>
                <a:schemeClr val="dk1"/>
              </a:solidFill>
              <a:effectLst/>
              <a:latin typeface="Calibri"/>
              <a:ea typeface="Calibri"/>
              <a:cs typeface="Calibri"/>
              <a:sym typeface="Calibri"/>
            </a:endParaRPr>
          </a:p>
          <a:p>
            <a:pPr marL="214313" indent="-214313" fontAlgn="base">
              <a:buFont typeface="Arial" panose="020B0604020202020204" pitchFamily="34" charset="0"/>
              <a:buChar char="•"/>
            </a:pPr>
            <a:r>
              <a:rPr lang="en-CA" sz="1200" dirty="0">
                <a:solidFill>
                  <a:schemeClr val="bg1"/>
                </a:solidFill>
              </a:rPr>
              <a:t>Delivering 150 workshop kits for hybrid garden workshops with a virtual facilitator. These workshops reached 36 schools and over 1,400 students from kindergarten to grade 10.</a:t>
            </a:r>
          </a:p>
          <a:p>
            <a:pPr marL="214313" indent="-214313" fontAlgn="base">
              <a:buFont typeface="Arial" panose="020B0604020202020204" pitchFamily="34" charset="0"/>
              <a:buChar char="•"/>
            </a:pPr>
            <a:r>
              <a:rPr lang="en-CA" sz="1200" dirty="0">
                <a:solidFill>
                  <a:schemeClr val="bg1"/>
                </a:solidFill>
              </a:rPr>
              <a:t>Renewing our partnership with the OCDSB for the 2021-2022 school year.</a:t>
            </a:r>
          </a:p>
          <a:p>
            <a:pPr marL="214313" indent="-214313" fontAlgn="base">
              <a:buFont typeface="Arial" panose="020B0604020202020204" pitchFamily="34" charset="0"/>
              <a:buChar char="•"/>
            </a:pPr>
            <a:r>
              <a:rPr lang="en-CA" sz="1200" dirty="0">
                <a:solidFill>
                  <a:schemeClr val="bg1"/>
                </a:solidFill>
              </a:rPr>
              <a:t>Installing 31 prebuilt garden beds at 10 partner schools</a:t>
            </a:r>
          </a:p>
          <a:p>
            <a:pPr marL="214313" indent="-214313" fontAlgn="base">
              <a:buFont typeface="Arial" panose="020B0604020202020204" pitchFamily="34" charset="0"/>
              <a:buChar char="•"/>
            </a:pPr>
            <a:r>
              <a:rPr lang="en-CA" sz="1200" dirty="0">
                <a:solidFill>
                  <a:schemeClr val="bg1"/>
                </a:solidFill>
              </a:rPr>
              <a:t>Creating an Ottawa School Garden Calendar in collaboration with Ottawa artist Robin C. </a:t>
            </a:r>
          </a:p>
          <a:p>
            <a:pPr marL="214313" indent="-214313" fontAlgn="base">
              <a:buFont typeface="Arial" panose="020B0604020202020204" pitchFamily="34" charset="0"/>
              <a:buChar char="•"/>
            </a:pPr>
            <a:r>
              <a:rPr lang="en-CA" sz="1200" dirty="0">
                <a:solidFill>
                  <a:schemeClr val="bg1"/>
                </a:solidFill>
              </a:rPr>
              <a:t>Launching the new Growing Up Organic Website -growinguporganic.org</a:t>
            </a:r>
          </a:p>
          <a:p>
            <a:pPr marL="214313" indent="-214313" fontAlgn="base">
              <a:buFont typeface="Arial" panose="020B0604020202020204" pitchFamily="34" charset="0"/>
              <a:buChar char="•"/>
            </a:pPr>
            <a:r>
              <a:rPr lang="en-CA" sz="1200" dirty="0">
                <a:solidFill>
                  <a:schemeClr val="bg1"/>
                </a:solidFill>
              </a:rPr>
              <a:t>Securing funding to begin the creation of a virtual Indigenous gardening workshop </a:t>
            </a:r>
          </a:p>
          <a:p>
            <a:pPr fontAlgn="base"/>
            <a:endParaRPr lang="en-CA" sz="1200" dirty="0">
              <a:solidFill>
                <a:schemeClr val="bg1"/>
              </a:solidFill>
            </a:endParaRPr>
          </a:p>
          <a:p>
            <a:pPr fontAlgn="base"/>
            <a:r>
              <a:rPr lang="en-CA" sz="1200" dirty="0">
                <a:solidFill>
                  <a:schemeClr val="bg1"/>
                </a:solidFill>
              </a:rPr>
              <a:t>New projects in 2021-2022: </a:t>
            </a:r>
          </a:p>
          <a:p>
            <a:pPr marL="214313" indent="-214313" fontAlgn="base">
              <a:buFont typeface="Arial" panose="020B0604020202020204" pitchFamily="34" charset="0"/>
              <a:buChar char="•"/>
            </a:pPr>
            <a:r>
              <a:rPr lang="en-CA" sz="1200" dirty="0">
                <a:solidFill>
                  <a:schemeClr val="bg1"/>
                </a:solidFill>
              </a:rPr>
              <a:t>Updating all Ontario curriculum links in our workshops</a:t>
            </a:r>
          </a:p>
          <a:p>
            <a:pPr marL="214313" indent="-214313" fontAlgn="base">
              <a:buFont typeface="Arial" panose="020B0604020202020204" pitchFamily="34" charset="0"/>
              <a:buChar char="•"/>
            </a:pPr>
            <a:r>
              <a:rPr lang="en-CA" sz="1200" dirty="0">
                <a:solidFill>
                  <a:schemeClr val="bg1"/>
                </a:solidFill>
              </a:rPr>
              <a:t>Creation of educational videos featuring local farmers</a:t>
            </a:r>
          </a:p>
          <a:p>
            <a:pPr marL="214313" indent="-214313" fontAlgn="base">
              <a:buFont typeface="Arial" panose="020B0604020202020204" pitchFamily="34" charset="0"/>
              <a:buChar char="•"/>
            </a:pPr>
            <a:r>
              <a:rPr lang="en-CA" sz="1200" dirty="0">
                <a:solidFill>
                  <a:schemeClr val="bg1"/>
                </a:solidFill>
              </a:rPr>
              <a:t>Adding Land Acknowledgements and Mindfulness exercises to all of our workshops </a:t>
            </a:r>
          </a:p>
          <a:p>
            <a:pPr lvl="1">
              <a:buNone/>
            </a:pPr>
            <a:endParaRPr lang="en-CA" sz="1200" b="0" i="0" u="none" strike="noStrike" kern="1200" cap="none" dirty="0">
              <a:solidFill>
                <a:schemeClr val="dk1"/>
              </a:solidFill>
              <a:effectLst/>
              <a:latin typeface="Calibri"/>
              <a:ea typeface="Calibri"/>
              <a:cs typeface="Calibri"/>
              <a:sym typeface="Calibri"/>
            </a:endParaRPr>
          </a:p>
        </p:txBody>
      </p:sp>
      <p:sp>
        <p:nvSpPr>
          <p:cNvPr id="111" name="Shape 11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134723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Shape 11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a:buNone/>
            </a:pPr>
            <a:r>
              <a:rPr lang="en-CA" sz="1400" spc="-1" baseline="0" dirty="0"/>
              <a:t>Growing Up Organic would like to thank all their funders and partners that help make GUO possible.</a:t>
            </a:r>
          </a:p>
        </p:txBody>
      </p:sp>
      <p:sp>
        <p:nvSpPr>
          <p:cNvPr id="117" name="Shape 11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345549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Shape 18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r>
              <a:rPr lang="en-C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Senior Organic Gardeners has seen some amazing accomplishments during 2021 not the least of which is the </a:t>
            </a:r>
            <a:r>
              <a:rPr lang="en-CA"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Spring Symposium</a:t>
            </a:r>
            <a:r>
              <a:rPr lang="en-C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that drew huge compliments from participants =-all organized by SOG Manager, Chelsea Dozois! The Symposium was free for SOG participants but others were invited to participate through Event </a:t>
            </a:r>
            <a:r>
              <a:rPr lang="en-CA"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Brite</a:t>
            </a:r>
            <a:r>
              <a:rPr lang="en-C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which proved a meaningful and profitable fundraiser for this program clearing $860.</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r>
              <a:rPr lang="en-C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r>
              <a:rPr lang="en-C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a:t>
            </a:r>
            <a:r>
              <a:rPr lang="en-CA"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Organic Seed Sale</a:t>
            </a:r>
            <a:r>
              <a:rPr lang="en-C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was hosted in one location only due to COVID restrictions, Pantry Plus in Orleans and the benefit to SOG amounted to over $900! Again amazing for the COVID environment that we all experienced!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lvl="0">
              <a:spcBef>
                <a:spcPts val="0"/>
              </a:spcBef>
              <a:buNone/>
            </a:pPr>
            <a:endParaRPr lang="en-CA" sz="1200" b="0" i="0" u="none" strike="noStrike" kern="1200" cap="none" dirty="0">
              <a:solidFill>
                <a:schemeClr val="dk1"/>
              </a:solidFill>
              <a:effectLst/>
              <a:latin typeface="Calibri"/>
              <a:ea typeface="Calibri"/>
              <a:cs typeface="Calibri"/>
              <a:sym typeface="Calibri"/>
            </a:endParaRPr>
          </a:p>
        </p:txBody>
      </p:sp>
      <p:sp>
        <p:nvSpPr>
          <p:cNvPr id="185" name="Shape 1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878313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Shape 11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r>
              <a:rPr lang="en-C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spring summer and fall gardening program was led virtually by Rob Danforth supported by Chelsea Dozois working with seniors through community centres! The feedback from participants has been spectacular: Here is a sample  “</a:t>
            </a:r>
            <a:r>
              <a:rPr lang="en-CA"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 found the sessions given by Rob very informative… He provided sound and  practical advice. I appreciated his patience in ensuring that he responded to all questions being posed. I learned a lot and I am looking forward to more info sessions…”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r>
              <a:rPr lang="en-CA"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r>
              <a:rPr lang="en-CA"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In 2021, </a:t>
            </a:r>
            <a:r>
              <a:rPr lang="en-CA"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New Horizons for Seniors a Federal Government</a:t>
            </a:r>
            <a:r>
              <a:rPr lang="en-CA"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grant provided $25,000 which covers April 1, 2021 to the end of March 2022. This covers expenses for the SOG Winter Program coming up in November essentially Horticultural Therapy activities for senior gardeners in Ottawa and the Outaouais. This involves a gardeners’ book club, monthly surprise packages, monthly virtual get-togethers all related to gardening. In spring 2022, the second</a:t>
            </a:r>
            <a:r>
              <a:rPr lang="en-CA"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Symposium</a:t>
            </a:r>
            <a:r>
              <a:rPr lang="en-CA"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is projected and has already generated good interest.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Clr>
                <a:schemeClr val="dk1"/>
              </a:buClr>
              <a:buSzPts val="1200"/>
              <a:buFont typeface="Calibri"/>
              <a:buNone/>
            </a:pPr>
            <a:endParaRPr lang="en-CA" sz="1200" b="0" i="0" u="none" strike="noStrike" kern="1200" cap="none" dirty="0">
              <a:solidFill>
                <a:schemeClr val="dk1"/>
              </a:solidFill>
              <a:effectLst/>
              <a:latin typeface="Calibri"/>
              <a:ea typeface="Calibri"/>
              <a:cs typeface="Calibri"/>
              <a:sym typeface="Calibri"/>
            </a:endParaRPr>
          </a:p>
        </p:txBody>
      </p:sp>
      <p:sp>
        <p:nvSpPr>
          <p:cNvPr id="111" name="Shape 11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450581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Shape 18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r>
              <a:rPr lang="en-CA"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SOG is currently fundraising for the development of a </a:t>
            </a:r>
            <a:r>
              <a:rPr lang="en-CA"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SOG Guide for program leaders and Website Renewal </a:t>
            </a:r>
            <a:r>
              <a:rPr lang="en-CA"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plus funding for the seniors gardening program in 2022.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r>
              <a:rPr lang="en-CA"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r>
              <a:rPr lang="en-CA"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SOG has adapted to the COVID environment and is thriving under the guidance of </a:t>
            </a:r>
            <a:r>
              <a:rPr lang="en-CA"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new SOG Program Director, Betty Weil* </a:t>
            </a:r>
            <a:r>
              <a:rPr lang="en-CA"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who is replacing Margaret Townson. She will be working with SOG Manager, Chelsea Dozois and volunteer, Rob Danforth an excellent team!</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r>
              <a:rPr lang="en-CA"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r>
              <a:rPr lang="en-CA"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SOG appreciates the support of a number of individuals, local community businesses, Just Food and other non-profits in so many ways!  Thank you!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lvl="0">
              <a:spcBef>
                <a:spcPts val="0"/>
              </a:spcBef>
              <a:buNone/>
            </a:pPr>
            <a:endParaRPr dirty="0"/>
          </a:p>
        </p:txBody>
      </p:sp>
      <p:sp>
        <p:nvSpPr>
          <p:cNvPr id="185" name="Shape 1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267571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Shape 18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lnSpc>
                <a:spcPct val="107000"/>
              </a:lnSpc>
              <a:buFont typeface="+mj-lt"/>
              <a:buNone/>
            </a:pPr>
            <a:r>
              <a:rPr lang="en-CA" sz="1200" b="1" dirty="0">
                <a:effectLst/>
                <a:latin typeface="Ted Next" panose="02000507000000000004" pitchFamily="2" charset="0"/>
                <a:ea typeface="Calibri" panose="020F0502020204030204" pitchFamily="34" charset="0"/>
                <a:cs typeface="Times New Roman" panose="02020603050405020304" pitchFamily="18" charset="0"/>
              </a:rPr>
              <a:t>Margaret </a:t>
            </a:r>
            <a:r>
              <a:rPr lang="en-CA" sz="1200" b="1" dirty="0" err="1">
                <a:effectLst/>
                <a:latin typeface="Ted Next" panose="02000507000000000004" pitchFamily="2" charset="0"/>
                <a:ea typeface="Calibri" panose="020F0502020204030204" pitchFamily="34" charset="0"/>
                <a:cs typeface="Times New Roman" panose="02020603050405020304" pitchFamily="18" charset="0"/>
              </a:rPr>
              <a:t>Tourond</a:t>
            </a:r>
            <a:r>
              <a:rPr lang="en-CA" sz="1200" b="1" dirty="0">
                <a:effectLst/>
                <a:latin typeface="Ted Next" panose="02000507000000000004" pitchFamily="2" charset="0"/>
                <a:ea typeface="Calibri" panose="020F0502020204030204" pitchFamily="34" charset="0"/>
                <a:cs typeface="Times New Roman" panose="02020603050405020304" pitchFamily="18" charset="0"/>
              </a:rPr>
              <a:t> Townson</a:t>
            </a:r>
            <a:endParaRPr lang="en-CA" sz="1100" dirty="0">
              <a:effectLst/>
              <a:latin typeface="Ted Next" panose="02000507000000000004" pitchFamily="2" charset="0"/>
              <a:ea typeface="Calibri" panose="020F0502020204030204" pitchFamily="34" charset="0"/>
              <a:cs typeface="Times New Roman" panose="02020603050405020304" pitchFamily="18" charset="0"/>
            </a:endParaRPr>
          </a:p>
          <a:p>
            <a:pPr marL="742950" lvl="1" indent="-285750">
              <a:lnSpc>
                <a:spcPct val="107000"/>
              </a:lnSpc>
              <a:buFont typeface="Symbol" panose="05050102010706020507" pitchFamily="18" charset="2"/>
              <a:buChar char=""/>
            </a:pPr>
            <a:r>
              <a:rPr lang="en-CA" sz="1200" dirty="0">
                <a:effectLst/>
                <a:latin typeface="Ted Next" panose="02000507000000000004" pitchFamily="2" charset="0"/>
                <a:ea typeface="Calibri" panose="020F0502020204030204" pitchFamily="34" charset="0"/>
                <a:cs typeface="Times New Roman" panose="02020603050405020304" pitchFamily="18" charset="0"/>
              </a:rPr>
              <a:t>Margaret has been part of COG OSO for over 20 years. During this time she’s held many positions on the steering committee, including chair, but most notably for today, I’d like to highlight that Margaret started the Senior Organic Gardeners program 10 years ago. During this time the program has grown significantly and seen much success. The program has touched the lives of many in the Ottawa area, but it’s Margaret’s passion and dedication to helping others that has truly inspiring.</a:t>
            </a:r>
            <a:endParaRPr lang="en-CA" sz="1100" dirty="0">
              <a:effectLst/>
              <a:latin typeface="Ted Next" panose="02000507000000000004" pitchFamily="2" charset="0"/>
              <a:ea typeface="Calibri" panose="020F0502020204030204" pitchFamily="34" charset="0"/>
              <a:cs typeface="Times New Roman" panose="02020603050405020304" pitchFamily="18" charset="0"/>
            </a:endParaRPr>
          </a:p>
          <a:p>
            <a:pPr marL="742950" lvl="1" indent="-285750">
              <a:lnSpc>
                <a:spcPct val="107000"/>
              </a:lnSpc>
              <a:spcAft>
                <a:spcPts val="800"/>
              </a:spcAft>
              <a:buFont typeface="Symbol" panose="05050102010706020507" pitchFamily="18" charset="2"/>
              <a:buChar char=""/>
            </a:pPr>
            <a:r>
              <a:rPr lang="en-CA" sz="1200" dirty="0">
                <a:effectLst/>
                <a:latin typeface="Ted Next" panose="02000507000000000004" pitchFamily="2" charset="0"/>
                <a:ea typeface="Calibri" panose="020F0502020204030204" pitchFamily="34" charset="0"/>
                <a:cs typeface="Times New Roman" panose="02020603050405020304" pitchFamily="18" charset="0"/>
              </a:rPr>
              <a:t>Margaret has now stepped down from leading the program as Director. I’d just like to take a moment to recognize Margaret and her incredible work. We will be celebrating her and her success at a later date when we can all be in person.</a:t>
            </a:r>
            <a:endParaRPr lang="en-CA" sz="1100" dirty="0">
              <a:effectLst/>
              <a:latin typeface="Ted Next" panose="02000507000000000004" pitchFamily="2" charset="0"/>
              <a:ea typeface="Calibri" panose="020F0502020204030204" pitchFamily="34" charset="0"/>
              <a:cs typeface="Times New Roman" panose="02020603050405020304" pitchFamily="18" charset="0"/>
            </a:endParaRPr>
          </a:p>
          <a:p>
            <a:pPr lvl="0">
              <a:spcBef>
                <a:spcPts val="0"/>
              </a:spcBef>
              <a:buNone/>
            </a:pPr>
            <a:endParaRPr dirty="0"/>
          </a:p>
        </p:txBody>
      </p:sp>
      <p:sp>
        <p:nvSpPr>
          <p:cNvPr id="185" name="Shape 1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692986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Shape 11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r>
              <a:rPr lang="en-CA" sz="1400" baseline="0" dirty="0"/>
              <a:t>DTE is a monthly e-newsletter. If you aren’t already subscribed, please join our mailing list, you can do so on our website, cog.ca/</a:t>
            </a:r>
            <a:r>
              <a:rPr lang="en-CA" sz="1400" baseline="0" dirty="0" err="1"/>
              <a:t>ottawa</a:t>
            </a:r>
            <a:r>
              <a:rPr lang="en-CA" sz="1400" baseline="0" dirty="0"/>
              <a:t> </a:t>
            </a:r>
          </a:p>
          <a:p>
            <a:pPr lvl="0">
              <a:spcBef>
                <a:spcPts val="0"/>
              </a:spcBef>
              <a:buNone/>
            </a:pPr>
            <a:r>
              <a:rPr lang="en-CA" sz="1400" baseline="0" dirty="0"/>
              <a:t>Get updates on all kinds of events going on in our area, on COG programs and projects, and read timely articles about growing organically.</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400" dirty="0"/>
              <a:t>Thank you to Cynthia Nuzzi, the Down To Earth</a:t>
            </a:r>
            <a:r>
              <a:rPr lang="en-CA" sz="1400" baseline="0" dirty="0"/>
              <a:t> Editor and </a:t>
            </a:r>
            <a:r>
              <a:rPr lang="en-CA" sz="1400" dirty="0"/>
              <a:t>Stephanie </a:t>
            </a:r>
            <a:r>
              <a:rPr lang="en-CA" sz="1400" dirty="0" err="1"/>
              <a:t>Pelot</a:t>
            </a:r>
            <a:r>
              <a:rPr lang="en-CA" sz="1400" dirty="0"/>
              <a:t>, </a:t>
            </a:r>
            <a:r>
              <a:rPr lang="en-CA" sz="1400" baseline="0" dirty="0"/>
              <a:t>the layout editor for a fantastic year. Also thank you to the editorial committee and to all our content contributors, including Lloyd Strachan and representatives from SOG and GUO.</a:t>
            </a:r>
          </a:p>
          <a:p>
            <a:pPr lvl="0">
              <a:spcBef>
                <a:spcPts val="0"/>
              </a:spcBef>
              <a:buNone/>
            </a:pPr>
            <a:endParaRPr lang="en-CA" sz="1400" dirty="0"/>
          </a:p>
        </p:txBody>
      </p:sp>
      <p:sp>
        <p:nvSpPr>
          <p:cNvPr id="117" name="Shape 11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802624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Shape 11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CA" sz="1800" dirty="0">
                <a:effectLst/>
                <a:latin typeface="Ted Next" panose="02000507000000000004" pitchFamily="2" charset="0"/>
                <a:ea typeface="Calibri" panose="020F0502020204030204" pitchFamily="34" charset="0"/>
                <a:cs typeface="Times New Roman" panose="02020603050405020304" pitchFamily="18" charset="0"/>
              </a:rPr>
              <a:t>thank you to all our volunteers for all the hard work that you do. We wouldn’t be able to run any of this excellent programing without your help, so thank you again for choosing to spend your time with us.</a:t>
            </a:r>
          </a:p>
          <a:p>
            <a:pPr marL="0" lvl="0" indent="0" algn="l" rtl="0">
              <a:spcBef>
                <a:spcPts val="0"/>
              </a:spcBef>
              <a:spcAft>
                <a:spcPts val="0"/>
              </a:spcAft>
              <a:buClr>
                <a:schemeClr val="dk1"/>
              </a:buClr>
              <a:buSzPts val="1200"/>
              <a:buFont typeface="Calibri"/>
              <a:buNone/>
            </a:pPr>
            <a:endParaRPr lang="en-CA" sz="1200" b="0" i="0" u="none" strike="noStrike" kern="1200" cap="none" dirty="0">
              <a:solidFill>
                <a:schemeClr val="dk1"/>
              </a:solidFill>
              <a:effectLst/>
              <a:latin typeface="Calibri"/>
              <a:ea typeface="Calibri"/>
              <a:cs typeface="Calibri"/>
              <a:sym typeface="Calibri"/>
            </a:endParaRPr>
          </a:p>
        </p:txBody>
      </p:sp>
      <p:sp>
        <p:nvSpPr>
          <p:cNvPr id="111" name="Shape 11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129098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Shape 23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742950" lvl="1" indent="-285750">
              <a:lnSpc>
                <a:spcPct val="107000"/>
              </a:lnSpc>
              <a:buFont typeface="Symbol" panose="05050102010706020507" pitchFamily="18" charset="2"/>
              <a:buChar char=""/>
            </a:pPr>
            <a:r>
              <a:rPr lang="en-CA" sz="1800" dirty="0">
                <a:effectLst/>
                <a:latin typeface="Ted Next" panose="02000507000000000004" pitchFamily="2" charset="0"/>
                <a:ea typeface="Calibri" panose="020F0502020204030204" pitchFamily="34" charset="0"/>
                <a:cs typeface="Times New Roman" panose="02020603050405020304" pitchFamily="18" charset="0"/>
              </a:rPr>
              <a:t>I’d also like to extend a special thank you this past year’s steering committee members. Thank you for your hard work and dedication. </a:t>
            </a:r>
          </a:p>
          <a:p>
            <a:pPr marL="742950" lvl="1" indent="-285750">
              <a:lnSpc>
                <a:spcPct val="107000"/>
              </a:lnSpc>
              <a:spcAft>
                <a:spcPts val="800"/>
              </a:spcAft>
              <a:buFont typeface="Symbol" panose="05050102010706020507" pitchFamily="18" charset="2"/>
              <a:buChar char=""/>
            </a:pPr>
            <a:r>
              <a:rPr lang="en-CA" sz="1800" dirty="0">
                <a:effectLst/>
                <a:latin typeface="Ted Next" panose="02000507000000000004" pitchFamily="2" charset="0"/>
                <a:ea typeface="Calibri" panose="020F0502020204030204" pitchFamily="34" charset="0"/>
                <a:cs typeface="Times New Roman" panose="02020603050405020304" pitchFamily="18" charset="0"/>
              </a:rPr>
              <a:t>We’re always looking for new SC members if anyone is interested please contact me.</a:t>
            </a:r>
          </a:p>
          <a:p>
            <a:pPr lvl="0">
              <a:spcBef>
                <a:spcPts val="0"/>
              </a:spcBef>
              <a:buNone/>
            </a:pPr>
            <a:endParaRPr dirty="0"/>
          </a:p>
        </p:txBody>
      </p:sp>
      <p:sp>
        <p:nvSpPr>
          <p:cNvPr id="236" name="Shape 23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14412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Shape 24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
        <p:nvSpPr>
          <p:cNvPr id="242" name="Shape 2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205164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Shape 10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
        <p:nvSpPr>
          <p:cNvPr id="105" name="Shape 10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04284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Shape 24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
        <p:nvSpPr>
          <p:cNvPr id="248" name="Shape 2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037065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Shape 24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a:buNone/>
            </a:pPr>
            <a:endParaRPr lang="en-CA" sz="1200" b="0" i="0" u="none" strike="noStrike" kern="1200" cap="none" dirty="0">
              <a:solidFill>
                <a:schemeClr val="dk1"/>
              </a:solidFill>
              <a:effectLst/>
              <a:latin typeface="Calibri"/>
              <a:ea typeface="Calibri"/>
              <a:cs typeface="Calibri"/>
              <a:sym typeface="Calibri"/>
            </a:endParaRPr>
          </a:p>
        </p:txBody>
      </p:sp>
      <p:sp>
        <p:nvSpPr>
          <p:cNvPr id="248" name="Shape 2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528702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Shape 26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
        <p:nvSpPr>
          <p:cNvPr id="266" name="Shape 26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59817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Shape 27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
        <p:nvSpPr>
          <p:cNvPr id="272" name="Shape 27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843127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Shape 11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lang="en-CA" sz="1200" b="0" i="0" u="none" strike="noStrike" kern="1200" cap="none" dirty="0">
              <a:solidFill>
                <a:schemeClr val="dk1"/>
              </a:solidFill>
              <a:effectLst/>
              <a:latin typeface="Calibri"/>
              <a:ea typeface="Calibri"/>
              <a:cs typeface="Calibri"/>
              <a:sym typeface="Calibri"/>
            </a:endParaRPr>
          </a:p>
        </p:txBody>
      </p:sp>
      <p:sp>
        <p:nvSpPr>
          <p:cNvPr id="111" name="Shape 11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90709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Shape 23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dirty="0"/>
          </a:p>
        </p:txBody>
      </p:sp>
      <p:sp>
        <p:nvSpPr>
          <p:cNvPr id="236" name="Shape 23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672555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Shape 11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
        <p:nvSpPr>
          <p:cNvPr id="111" name="Shape 11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157046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Shape 11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dirty="0"/>
          </a:p>
        </p:txBody>
      </p:sp>
      <p:sp>
        <p:nvSpPr>
          <p:cNvPr id="117" name="Shape 11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330187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Shape 9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dirty="0"/>
          </a:p>
        </p:txBody>
      </p:sp>
      <p:sp>
        <p:nvSpPr>
          <p:cNvPr id="93" name="Shape 9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231855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Shape 12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
        <p:nvSpPr>
          <p:cNvPr id="123" name="Shape 12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309793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Shape 12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spcAft>
                <a:spcPts val="600"/>
              </a:spcAft>
              <a:buClr>
                <a:schemeClr val="accent3"/>
              </a:buClr>
              <a:buSzPct val="25000"/>
              <a:buNone/>
            </a:pPr>
            <a:r>
              <a:rPr lang="en-CA" sz="1200" b="0" dirty="0">
                <a:solidFill>
                  <a:schemeClr val="accent3"/>
                </a:solidFill>
                <a:ea typeface="PT Sans"/>
                <a:cs typeface="PT Sans"/>
                <a:sym typeface="PT Sans"/>
              </a:rPr>
              <a:t>Fall Reflections 2020 was our very first virtual AGM. We updated members on the 2019-2020 season and had a guest speaker from Roots and Shoots, Robin Turner, speak to us about the impacts, both good and bad that COVID-19 has had on his farm and business.</a:t>
            </a:r>
          </a:p>
        </p:txBody>
      </p:sp>
      <p:sp>
        <p:nvSpPr>
          <p:cNvPr id="129" name="Shape 12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75339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Shape 10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n-CA" sz="1000" b="0" i="0" u="none" strike="noStrike" kern="1200" cap="none" dirty="0">
                <a:solidFill>
                  <a:schemeClr val="dk1"/>
                </a:solidFill>
                <a:effectLst/>
                <a:latin typeface="Calibri"/>
                <a:ea typeface="Calibri"/>
                <a:cs typeface="Calibri"/>
                <a:sym typeface="Calibri"/>
              </a:rPr>
              <a:t>COG-OSO maintains an organic demonstration garden at the Experimental Farm to help the public understand the principles of organic gardening.  Our lead volunteers Jim and Denise Davidson manage a team of volunteers to keep the tennis court size garden in tip top shape. Unfortunately, due to regulations, volunteers were unable to get into the garden at all last year. </a:t>
            </a:r>
            <a:r>
              <a:rPr lang="en-CA" sz="1200" dirty="0">
                <a:effectLst/>
                <a:latin typeface="Ted Next" panose="02000507000000000004" pitchFamily="2" charset="0"/>
                <a:ea typeface="Calibri" panose="020F0502020204030204" pitchFamily="34" charset="0"/>
                <a:cs typeface="Times New Roman" panose="02020603050405020304" pitchFamily="18" charset="0"/>
              </a:rPr>
              <a:t>Finally on July 4</a:t>
            </a:r>
            <a:r>
              <a:rPr lang="en-CA" sz="1200" baseline="30000" dirty="0">
                <a:effectLst/>
                <a:latin typeface="Ted Next" panose="02000507000000000004" pitchFamily="2" charset="0"/>
                <a:ea typeface="Calibri" panose="020F0502020204030204" pitchFamily="34" charset="0"/>
                <a:cs typeface="Times New Roman" panose="02020603050405020304" pitchFamily="18" charset="0"/>
              </a:rPr>
              <a:t>th</a:t>
            </a:r>
            <a:r>
              <a:rPr lang="en-CA" sz="1200" dirty="0">
                <a:effectLst/>
                <a:latin typeface="Ted Next" panose="02000507000000000004" pitchFamily="2" charset="0"/>
                <a:ea typeface="Calibri" panose="020F0502020204030204" pitchFamily="34" charset="0"/>
                <a:cs typeface="Times New Roman" panose="02020603050405020304" pitchFamily="18" charset="0"/>
              </a:rPr>
              <a:t> of this year the volunteers were allowed access the gardens for the summer. Volunteers spent the summer and fall battling an infestation of weeds, most especially regular lawn and quack grass that took over the garden beds in their absence. Lead volunteer Jim Davidson is optimistic about the 2022 growing season and expects the majority of the 92 plants to bounce back.</a:t>
            </a:r>
            <a:endParaRPr lang="en-CA" sz="1000" b="0" i="0" u="none" strike="noStrike" kern="1200" cap="none" dirty="0">
              <a:solidFill>
                <a:schemeClr val="dk1"/>
              </a:solidFill>
              <a:effectLst/>
              <a:latin typeface="Calibri"/>
              <a:ea typeface="Calibri"/>
              <a:cs typeface="Calibri"/>
              <a:sym typeface="Calibri"/>
            </a:endParaRPr>
          </a:p>
          <a:p>
            <a:pPr lvl="1">
              <a:buNone/>
            </a:pPr>
            <a:endParaRPr lang="en-CA" sz="1200" b="0" i="0" u="none" strike="noStrike" kern="1200" cap="none" dirty="0">
              <a:solidFill>
                <a:schemeClr val="dk1"/>
              </a:solidFill>
              <a:effectLst/>
              <a:latin typeface="Calibri"/>
              <a:ea typeface="Calibri"/>
              <a:cs typeface="Calibri"/>
              <a:sym typeface="Calibri"/>
            </a:endParaRPr>
          </a:p>
        </p:txBody>
      </p:sp>
      <p:sp>
        <p:nvSpPr>
          <p:cNvPr id="105" name="Shape 10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251643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Shape 18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0" i="0" u="none" strike="noStrike" kern="1200" cap="none" dirty="0">
              <a:solidFill>
                <a:schemeClr val="dk1"/>
              </a:solidFill>
              <a:effectLst/>
              <a:latin typeface="Calibri"/>
              <a:ea typeface="Calibri"/>
              <a:cs typeface="Calibri"/>
              <a:sym typeface="Calibri"/>
            </a:endParaRPr>
          </a:p>
        </p:txBody>
      </p:sp>
      <p:sp>
        <p:nvSpPr>
          <p:cNvPr id="185" name="Shape 1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375535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Shape 15"/>
        <p:cNvGrpSpPr/>
        <p:nvPr/>
      </p:nvGrpSpPr>
      <p:grpSpPr>
        <a:xfrm>
          <a:off x="0" y="0"/>
          <a:ext cx="0" cy="0"/>
          <a:chOff x="0" y="0"/>
          <a:chExt cx="0" cy="0"/>
        </a:xfrm>
      </p:grpSpPr>
      <p:pic>
        <p:nvPicPr>
          <p:cNvPr id="7" name="Picture 6">
            <a:extLst>
              <a:ext uri="{FF2B5EF4-FFF2-40B4-BE49-F238E27FC236}">
                <a16:creationId xmlns:a16="http://schemas.microsoft.com/office/drawing/2014/main" id="{423D7BA2-BED8-4547-8828-FC84C6155AD8}"/>
              </a:ext>
            </a:extLst>
          </p:cNvPr>
          <p:cNvPicPr>
            <a:picLocks noChangeAspect="1"/>
          </p:cNvPicPr>
          <p:nvPr userDrawn="1"/>
        </p:nvPicPr>
        <p:blipFill rotWithShape="1">
          <a:blip r:embed="rId2"/>
          <a:srcRect l="5725" r="73232"/>
          <a:stretch/>
        </p:blipFill>
        <p:spPr>
          <a:xfrm>
            <a:off x="0" y="0"/>
            <a:ext cx="2041071" cy="68580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40"/>
        <p:cNvGrpSpPr/>
        <p:nvPr/>
      </p:nvGrpSpPr>
      <p:grpSpPr>
        <a:xfrm>
          <a:off x="0" y="0"/>
          <a:ext cx="0" cy="0"/>
          <a:chOff x="0" y="0"/>
          <a:chExt cx="0" cy="0"/>
        </a:xfrm>
      </p:grpSpPr>
      <p:sp>
        <p:nvSpPr>
          <p:cNvPr id="41" name="Shape 41"/>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2" name="Shape 42"/>
          <p:cNvSpPr txBox="1">
            <a:spLocks noGrp="1"/>
          </p:cNvSpPr>
          <p:nvPr>
            <p:ph type="body" idx="1"/>
          </p:nvPr>
        </p:nvSpPr>
        <p:spPr>
          <a:xfrm>
            <a:off x="457200" y="1535113"/>
            <a:ext cx="4040188" cy="639762"/>
          </a:xfrm>
          <a:prstGeom prst="rect">
            <a:avLst/>
          </a:prstGeom>
          <a:noFill/>
          <a:ln>
            <a:noFill/>
          </a:ln>
        </p:spPr>
        <p:txBody>
          <a:bodyPr wrap="square" lIns="91425" tIns="91425" rIns="91425" bIns="91425" anchor="b" anchorCtr="0"/>
          <a:lstStyle>
            <a:lvl1pPr marL="0" marR="0" lvl="0" indent="0" algn="l" rtl="0">
              <a:spcBef>
                <a:spcPts val="48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spcBef>
                <a:spcPts val="4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spcBef>
                <a:spcPts val="36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3" name="Shape 43"/>
          <p:cNvSpPr txBox="1">
            <a:spLocks noGrp="1"/>
          </p:cNvSpPr>
          <p:nvPr>
            <p:ph type="body" idx="2"/>
          </p:nvPr>
        </p:nvSpPr>
        <p:spPr>
          <a:xfrm>
            <a:off x="457200" y="2174875"/>
            <a:ext cx="4040188" cy="3951288"/>
          </a:xfrm>
          <a:prstGeom prst="rect">
            <a:avLst/>
          </a:prstGeom>
          <a:noFill/>
          <a:ln>
            <a:noFill/>
          </a:ln>
        </p:spPr>
        <p:txBody>
          <a:bodyPr wrap="square" lIns="91425" tIns="91425" rIns="91425" bIns="91425" anchor="t" anchorCtr="0"/>
          <a:lstStyle>
            <a:lvl1pPr marL="342900" marR="0" lvl="0" indent="-1905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742950" marR="0" lvl="1" indent="-15875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4" name="Shape 44"/>
          <p:cNvSpPr txBox="1">
            <a:spLocks noGrp="1"/>
          </p:cNvSpPr>
          <p:nvPr>
            <p:ph type="body" idx="3"/>
          </p:nvPr>
        </p:nvSpPr>
        <p:spPr>
          <a:xfrm>
            <a:off x="4645025" y="1535113"/>
            <a:ext cx="4041775" cy="639762"/>
          </a:xfrm>
          <a:prstGeom prst="rect">
            <a:avLst/>
          </a:prstGeom>
          <a:noFill/>
          <a:ln>
            <a:noFill/>
          </a:ln>
        </p:spPr>
        <p:txBody>
          <a:bodyPr wrap="square" lIns="91425" tIns="91425" rIns="91425" bIns="91425" anchor="b" anchorCtr="0"/>
          <a:lstStyle>
            <a:lvl1pPr marL="0" marR="0" lvl="0" indent="0" algn="l" rtl="0">
              <a:spcBef>
                <a:spcPts val="48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spcBef>
                <a:spcPts val="4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spcBef>
                <a:spcPts val="36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5" name="Shape 45"/>
          <p:cNvSpPr txBox="1">
            <a:spLocks noGrp="1"/>
          </p:cNvSpPr>
          <p:nvPr>
            <p:ph type="body" idx="4"/>
          </p:nvPr>
        </p:nvSpPr>
        <p:spPr>
          <a:xfrm>
            <a:off x="4645025" y="2174875"/>
            <a:ext cx="4041775" cy="3951288"/>
          </a:xfrm>
          <a:prstGeom prst="rect">
            <a:avLst/>
          </a:prstGeom>
          <a:noFill/>
          <a:ln>
            <a:noFill/>
          </a:ln>
        </p:spPr>
        <p:txBody>
          <a:bodyPr wrap="square" lIns="91425" tIns="91425" rIns="91425" bIns="91425" anchor="t" anchorCtr="0"/>
          <a:lstStyle>
            <a:lvl1pPr marL="342900" marR="0" lvl="0" indent="-1905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742950" marR="0" lvl="1" indent="-15875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6" name="Shape 46"/>
          <p:cNvSpPr txBox="1">
            <a:spLocks noGrp="1"/>
          </p:cNvSpPr>
          <p:nvPr>
            <p:ph type="dt" idx="10"/>
          </p:nvPr>
        </p:nvSpPr>
        <p:spPr>
          <a:xfrm>
            <a:off x="457200" y="6356350"/>
            <a:ext cx="2133600" cy="365125"/>
          </a:xfrm>
          <a:prstGeom prst="rect">
            <a:avLst/>
          </a:prstGeom>
          <a:noFill/>
          <a:ln>
            <a:noFill/>
          </a:ln>
        </p:spPr>
        <p:txBody>
          <a:bodyPr wrap="square"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7" name="Shape 47"/>
          <p:cNvSpPr txBox="1">
            <a:spLocks noGrp="1"/>
          </p:cNvSpPr>
          <p:nvPr>
            <p:ph type="ftr" idx="11"/>
          </p:nvPr>
        </p:nvSpPr>
        <p:spPr>
          <a:xfrm>
            <a:off x="3124200" y="6356350"/>
            <a:ext cx="2895600" cy="365125"/>
          </a:xfrm>
          <a:prstGeom prst="rect">
            <a:avLst/>
          </a:prstGeom>
          <a:noFill/>
          <a:ln>
            <a:noFill/>
          </a:ln>
        </p:spPr>
        <p:txBody>
          <a:bodyPr wrap="square"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8" name="Shape 48"/>
          <p:cNvSpPr txBox="1">
            <a:spLocks noGrp="1"/>
          </p:cNvSpPr>
          <p:nvPr>
            <p:ph type="sldNum" idx="12"/>
          </p:nvPr>
        </p:nvSpPr>
        <p:spPr>
          <a:xfrm>
            <a:off x="6553200" y="6356350"/>
            <a:ext cx="2133600" cy="365125"/>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CA" sz="1200">
                <a:solidFill>
                  <a:srgbClr val="888888"/>
                </a:solidFill>
                <a:latin typeface="Calibri"/>
                <a:ea typeface="Calibri"/>
                <a:cs typeface="Calibri"/>
                <a:sym typeface="Calibri"/>
              </a:rPr>
              <a:t>‹#›</a:t>
            </a:fld>
            <a:endParaRPr lang="en-CA" sz="1200">
              <a:solidFill>
                <a:srgbClr val="888888"/>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49"/>
        <p:cNvGrpSpPr/>
        <p:nvPr/>
      </p:nvGrpSpPr>
      <p:grpSpPr>
        <a:xfrm>
          <a:off x="0" y="0"/>
          <a:ext cx="0" cy="0"/>
          <a:chOff x="0" y="0"/>
          <a:chExt cx="0" cy="0"/>
        </a:xfrm>
      </p:grpSpPr>
      <p:sp>
        <p:nvSpPr>
          <p:cNvPr id="50" name="Shape 50"/>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1" name="Shape 51"/>
          <p:cNvSpPr txBox="1">
            <a:spLocks noGrp="1"/>
          </p:cNvSpPr>
          <p:nvPr>
            <p:ph type="dt" idx="10"/>
          </p:nvPr>
        </p:nvSpPr>
        <p:spPr>
          <a:xfrm>
            <a:off x="457200" y="6356350"/>
            <a:ext cx="2133600" cy="365125"/>
          </a:xfrm>
          <a:prstGeom prst="rect">
            <a:avLst/>
          </a:prstGeom>
          <a:noFill/>
          <a:ln>
            <a:noFill/>
          </a:ln>
        </p:spPr>
        <p:txBody>
          <a:bodyPr wrap="square"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2" name="Shape 52"/>
          <p:cNvSpPr txBox="1">
            <a:spLocks noGrp="1"/>
          </p:cNvSpPr>
          <p:nvPr>
            <p:ph type="ftr" idx="11"/>
          </p:nvPr>
        </p:nvSpPr>
        <p:spPr>
          <a:xfrm>
            <a:off x="3124200" y="6356350"/>
            <a:ext cx="2895600" cy="365125"/>
          </a:xfrm>
          <a:prstGeom prst="rect">
            <a:avLst/>
          </a:prstGeom>
          <a:noFill/>
          <a:ln>
            <a:noFill/>
          </a:ln>
        </p:spPr>
        <p:txBody>
          <a:bodyPr wrap="square"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3" name="Shape 53"/>
          <p:cNvSpPr txBox="1">
            <a:spLocks noGrp="1"/>
          </p:cNvSpPr>
          <p:nvPr>
            <p:ph type="sldNum" idx="12"/>
          </p:nvPr>
        </p:nvSpPr>
        <p:spPr>
          <a:xfrm>
            <a:off x="6553200" y="6356350"/>
            <a:ext cx="2133600" cy="365125"/>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CA" sz="1200">
                <a:solidFill>
                  <a:srgbClr val="888888"/>
                </a:solidFill>
                <a:latin typeface="Calibri"/>
                <a:ea typeface="Calibri"/>
                <a:cs typeface="Calibri"/>
                <a:sym typeface="Calibri"/>
              </a:rPr>
              <a:t>‹#›</a:t>
            </a:fld>
            <a:endParaRPr lang="en-CA" sz="1200">
              <a:solidFill>
                <a:srgbClr val="888888"/>
              </a:solidFill>
              <a:latin typeface="Calibri"/>
              <a:ea typeface="Calibri"/>
              <a:cs typeface="Calibri"/>
              <a:sym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8"/>
        <p:cNvGrpSpPr/>
        <p:nvPr/>
      </p:nvGrpSpPr>
      <p:grpSpPr>
        <a:xfrm>
          <a:off x="0" y="0"/>
          <a:ext cx="0" cy="0"/>
          <a:chOff x="0" y="0"/>
          <a:chExt cx="0" cy="0"/>
        </a:xfrm>
      </p:grpSpPr>
      <p:sp>
        <p:nvSpPr>
          <p:cNvPr id="59" name="Shape 59"/>
          <p:cNvSpPr txBox="1">
            <a:spLocks noGrp="1"/>
          </p:cNvSpPr>
          <p:nvPr>
            <p:ph type="title"/>
          </p:nvPr>
        </p:nvSpPr>
        <p:spPr>
          <a:xfrm>
            <a:off x="457200" y="273050"/>
            <a:ext cx="3008313" cy="1162050"/>
          </a:xfrm>
          <a:prstGeom prst="rect">
            <a:avLst/>
          </a:prstGeom>
          <a:noFill/>
          <a:ln>
            <a:noFill/>
          </a:ln>
        </p:spPr>
        <p:txBody>
          <a:bodyPr wrap="square" lIns="91425" tIns="91425" rIns="91425" bIns="91425" anchor="b" anchorCtr="0"/>
          <a:lstStyle>
            <a:lvl1pPr marL="0" marR="0" lvl="0" indent="0" algn="l" rtl="0">
              <a:spcBef>
                <a:spcPts val="0"/>
              </a:spcBef>
              <a:buClr>
                <a:schemeClr val="dk1"/>
              </a:buClr>
              <a:buFont typeface="Calibri"/>
              <a:buNone/>
              <a:defRPr sz="2000" b="1"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0" name="Shape 60"/>
          <p:cNvSpPr txBox="1">
            <a:spLocks noGrp="1"/>
          </p:cNvSpPr>
          <p:nvPr>
            <p:ph type="body" idx="1"/>
          </p:nvPr>
        </p:nvSpPr>
        <p:spPr>
          <a:xfrm>
            <a:off x="3575050" y="273050"/>
            <a:ext cx="5111750" cy="5853113"/>
          </a:xfrm>
          <a:prstGeom prst="rect">
            <a:avLst/>
          </a:prstGeom>
          <a:noFill/>
          <a:ln>
            <a:noFill/>
          </a:ln>
        </p:spPr>
        <p:txBody>
          <a:bodyPr wrap="square"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1" name="Shape 61"/>
          <p:cNvSpPr txBox="1">
            <a:spLocks noGrp="1"/>
          </p:cNvSpPr>
          <p:nvPr>
            <p:ph type="body" idx="2"/>
          </p:nvPr>
        </p:nvSpPr>
        <p:spPr>
          <a:xfrm>
            <a:off x="457200" y="1435100"/>
            <a:ext cx="3008313" cy="4691063"/>
          </a:xfrm>
          <a:prstGeom prst="rect">
            <a:avLst/>
          </a:prstGeom>
          <a:noFill/>
          <a:ln>
            <a:noFill/>
          </a:ln>
        </p:spPr>
        <p:txBody>
          <a:bodyPr wrap="square" lIns="91425" tIns="91425" rIns="91425" bIns="91425" anchor="t" anchorCtr="0"/>
          <a:lstStyle>
            <a:lvl1pPr marL="0" marR="0" lvl="0" indent="0" algn="l" rtl="0">
              <a:spcBef>
                <a:spcPts val="280"/>
              </a:spcBef>
              <a:buClr>
                <a:schemeClr val="dk1"/>
              </a:buClr>
              <a:buFont typeface="Arial"/>
              <a:buNone/>
              <a:defRPr sz="1400" b="0" i="0" u="none" strike="noStrike" cap="none">
                <a:solidFill>
                  <a:schemeClr val="dk1"/>
                </a:solidFill>
                <a:latin typeface="Calibri"/>
                <a:ea typeface="Calibri"/>
                <a:cs typeface="Calibri"/>
                <a:sym typeface="Calibri"/>
              </a:defRPr>
            </a:lvl1pPr>
            <a:lvl2pPr marL="457200" marR="0" lvl="1" indent="0" algn="l" rtl="0">
              <a:spcBef>
                <a:spcPts val="240"/>
              </a:spcBef>
              <a:buClr>
                <a:schemeClr val="dk1"/>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spcBef>
                <a:spcPts val="200"/>
              </a:spcBef>
              <a:buClr>
                <a:schemeClr val="dk1"/>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2" name="Shape 62"/>
          <p:cNvSpPr txBox="1">
            <a:spLocks noGrp="1"/>
          </p:cNvSpPr>
          <p:nvPr>
            <p:ph type="dt" idx="10"/>
          </p:nvPr>
        </p:nvSpPr>
        <p:spPr>
          <a:xfrm>
            <a:off x="457200" y="6356350"/>
            <a:ext cx="2133600" cy="365125"/>
          </a:xfrm>
          <a:prstGeom prst="rect">
            <a:avLst/>
          </a:prstGeom>
          <a:noFill/>
          <a:ln>
            <a:noFill/>
          </a:ln>
        </p:spPr>
        <p:txBody>
          <a:bodyPr wrap="square"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3" name="Shape 63"/>
          <p:cNvSpPr txBox="1">
            <a:spLocks noGrp="1"/>
          </p:cNvSpPr>
          <p:nvPr>
            <p:ph type="ftr" idx="11"/>
          </p:nvPr>
        </p:nvSpPr>
        <p:spPr>
          <a:xfrm>
            <a:off x="3124200" y="6356350"/>
            <a:ext cx="2895600" cy="365125"/>
          </a:xfrm>
          <a:prstGeom prst="rect">
            <a:avLst/>
          </a:prstGeom>
          <a:noFill/>
          <a:ln>
            <a:noFill/>
          </a:ln>
        </p:spPr>
        <p:txBody>
          <a:bodyPr wrap="square"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4" name="Shape 64"/>
          <p:cNvSpPr txBox="1">
            <a:spLocks noGrp="1"/>
          </p:cNvSpPr>
          <p:nvPr>
            <p:ph type="sldNum" idx="12"/>
          </p:nvPr>
        </p:nvSpPr>
        <p:spPr>
          <a:xfrm>
            <a:off x="6553200" y="6356350"/>
            <a:ext cx="2133600" cy="365125"/>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CA" sz="1200">
                <a:solidFill>
                  <a:srgbClr val="888888"/>
                </a:solidFill>
                <a:latin typeface="Calibri"/>
                <a:ea typeface="Calibri"/>
                <a:cs typeface="Calibri"/>
                <a:sym typeface="Calibri"/>
              </a:rPr>
              <a:t>‹#›</a:t>
            </a:fld>
            <a:endParaRPr lang="en-CA" sz="1200">
              <a:solidFill>
                <a:srgbClr val="888888"/>
              </a:solidFill>
              <a:latin typeface="Calibri"/>
              <a:ea typeface="Calibri"/>
              <a:cs typeface="Calibri"/>
              <a:sym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1792288" y="4800600"/>
            <a:ext cx="5486400" cy="566738"/>
          </a:xfrm>
          <a:prstGeom prst="rect">
            <a:avLst/>
          </a:prstGeom>
          <a:noFill/>
          <a:ln>
            <a:noFill/>
          </a:ln>
        </p:spPr>
        <p:txBody>
          <a:bodyPr wrap="square" lIns="91425" tIns="91425" rIns="91425" bIns="91425" anchor="b" anchorCtr="0"/>
          <a:lstStyle>
            <a:lvl1pPr marL="0" marR="0" lvl="0" indent="0" algn="l" rtl="0">
              <a:spcBef>
                <a:spcPts val="0"/>
              </a:spcBef>
              <a:buClr>
                <a:schemeClr val="dk1"/>
              </a:buClr>
              <a:buFont typeface="Calibri"/>
              <a:buNone/>
              <a:defRPr sz="2000" b="1"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7" name="Shape 67"/>
          <p:cNvSpPr>
            <a:spLocks noGrp="1"/>
          </p:cNvSpPr>
          <p:nvPr>
            <p:ph type="pic" idx="2"/>
          </p:nvPr>
        </p:nvSpPr>
        <p:spPr>
          <a:xfrm>
            <a:off x="1792288" y="612775"/>
            <a:ext cx="5486400" cy="4114800"/>
          </a:xfrm>
          <a:prstGeom prst="rect">
            <a:avLst/>
          </a:prstGeom>
          <a:noFill/>
          <a:ln>
            <a:noFill/>
          </a:ln>
        </p:spPr>
        <p:txBody>
          <a:bodyPr wrap="square" lIns="91425" tIns="91425" rIns="91425" bIns="91425" anchor="t" anchorCtr="0"/>
          <a:lstStyle>
            <a:lvl1pPr marL="0" marR="0" lvl="0" indent="0" algn="l" rtl="0">
              <a:spcBef>
                <a:spcPts val="640"/>
              </a:spcBef>
              <a:buClr>
                <a:schemeClr val="dk1"/>
              </a:buClr>
              <a:buFont typeface="Arial"/>
              <a:buNone/>
              <a:defRPr sz="3200" b="0" i="0" u="none" strike="noStrike" cap="none">
                <a:solidFill>
                  <a:schemeClr val="dk1"/>
                </a:solidFill>
                <a:latin typeface="Calibri"/>
                <a:ea typeface="Calibri"/>
                <a:cs typeface="Calibri"/>
                <a:sym typeface="Calibri"/>
              </a:defRPr>
            </a:lvl1pPr>
            <a:lvl2pPr marL="457200" marR="0" lvl="1" indent="0" algn="l" rtl="0">
              <a:spcBef>
                <a:spcPts val="560"/>
              </a:spcBef>
              <a:buClr>
                <a:schemeClr val="dk1"/>
              </a:buClr>
              <a:buFont typeface="Arial"/>
              <a:buNone/>
              <a:defRPr sz="2800" b="0" i="0" u="none" strike="noStrike" cap="none">
                <a:solidFill>
                  <a:schemeClr val="dk1"/>
                </a:solidFill>
                <a:latin typeface="Calibri"/>
                <a:ea typeface="Calibri"/>
                <a:cs typeface="Calibri"/>
                <a:sym typeface="Calibri"/>
              </a:defRPr>
            </a:lvl2pPr>
            <a:lvl3pPr marL="914400" marR="0" lvl="2" indent="0" algn="l" rtl="0">
              <a:spcBef>
                <a:spcPts val="480"/>
              </a:spcBef>
              <a:buClr>
                <a:schemeClr val="dk1"/>
              </a:buClr>
              <a:buFont typeface="Arial"/>
              <a:buNone/>
              <a:defRPr sz="2400" b="0" i="0" u="none" strike="noStrike" cap="none">
                <a:solidFill>
                  <a:schemeClr val="dk1"/>
                </a:solidFill>
                <a:latin typeface="Calibri"/>
                <a:ea typeface="Calibri"/>
                <a:cs typeface="Calibri"/>
                <a:sym typeface="Calibri"/>
              </a:defRPr>
            </a:lvl3pPr>
            <a:lvl4pPr marL="1371600" marR="0" lvl="3"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4pPr>
            <a:lvl5pPr marL="1828800" marR="0" lvl="4"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5pPr>
            <a:lvl6pPr marL="2286000" marR="0" lvl="5"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Shape 68"/>
          <p:cNvSpPr txBox="1">
            <a:spLocks noGrp="1"/>
          </p:cNvSpPr>
          <p:nvPr>
            <p:ph type="body" idx="1"/>
          </p:nvPr>
        </p:nvSpPr>
        <p:spPr>
          <a:xfrm>
            <a:off x="1792288" y="5367338"/>
            <a:ext cx="5486400" cy="804862"/>
          </a:xfrm>
          <a:prstGeom prst="rect">
            <a:avLst/>
          </a:prstGeom>
          <a:noFill/>
          <a:ln>
            <a:noFill/>
          </a:ln>
        </p:spPr>
        <p:txBody>
          <a:bodyPr wrap="square" lIns="91425" tIns="91425" rIns="91425" bIns="91425" anchor="t" anchorCtr="0"/>
          <a:lstStyle>
            <a:lvl1pPr marL="0" marR="0" lvl="0" indent="0" algn="l" rtl="0">
              <a:spcBef>
                <a:spcPts val="280"/>
              </a:spcBef>
              <a:buClr>
                <a:schemeClr val="dk1"/>
              </a:buClr>
              <a:buFont typeface="Arial"/>
              <a:buNone/>
              <a:defRPr sz="1400" b="0" i="0" u="none" strike="noStrike" cap="none">
                <a:solidFill>
                  <a:schemeClr val="dk1"/>
                </a:solidFill>
                <a:latin typeface="Calibri"/>
                <a:ea typeface="Calibri"/>
                <a:cs typeface="Calibri"/>
                <a:sym typeface="Calibri"/>
              </a:defRPr>
            </a:lvl1pPr>
            <a:lvl2pPr marL="457200" marR="0" lvl="1" indent="0" algn="l" rtl="0">
              <a:spcBef>
                <a:spcPts val="240"/>
              </a:spcBef>
              <a:buClr>
                <a:schemeClr val="dk1"/>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spcBef>
                <a:spcPts val="200"/>
              </a:spcBef>
              <a:buClr>
                <a:schemeClr val="dk1"/>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9" name="Shape 69"/>
          <p:cNvSpPr txBox="1">
            <a:spLocks noGrp="1"/>
          </p:cNvSpPr>
          <p:nvPr>
            <p:ph type="dt" idx="10"/>
          </p:nvPr>
        </p:nvSpPr>
        <p:spPr>
          <a:xfrm>
            <a:off x="457200" y="6356350"/>
            <a:ext cx="2133600" cy="365125"/>
          </a:xfrm>
          <a:prstGeom prst="rect">
            <a:avLst/>
          </a:prstGeom>
          <a:noFill/>
          <a:ln>
            <a:noFill/>
          </a:ln>
        </p:spPr>
        <p:txBody>
          <a:bodyPr wrap="square"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0" name="Shape 70"/>
          <p:cNvSpPr txBox="1">
            <a:spLocks noGrp="1"/>
          </p:cNvSpPr>
          <p:nvPr>
            <p:ph type="ftr" idx="11"/>
          </p:nvPr>
        </p:nvSpPr>
        <p:spPr>
          <a:xfrm>
            <a:off x="3124200" y="6356350"/>
            <a:ext cx="2895600" cy="365125"/>
          </a:xfrm>
          <a:prstGeom prst="rect">
            <a:avLst/>
          </a:prstGeom>
          <a:noFill/>
          <a:ln>
            <a:noFill/>
          </a:ln>
        </p:spPr>
        <p:txBody>
          <a:bodyPr wrap="square"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1" name="Shape 71"/>
          <p:cNvSpPr txBox="1">
            <a:spLocks noGrp="1"/>
          </p:cNvSpPr>
          <p:nvPr>
            <p:ph type="sldNum" idx="12"/>
          </p:nvPr>
        </p:nvSpPr>
        <p:spPr>
          <a:xfrm>
            <a:off x="6553200" y="6356350"/>
            <a:ext cx="2133600" cy="365125"/>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CA" sz="1200">
                <a:solidFill>
                  <a:srgbClr val="888888"/>
                </a:solidFill>
                <a:latin typeface="Calibri"/>
                <a:ea typeface="Calibri"/>
                <a:cs typeface="Calibri"/>
                <a:sym typeface="Calibri"/>
              </a:rPr>
              <a:t>‹#›</a:t>
            </a:fld>
            <a:endParaRPr lang="en-CA" sz="1200">
              <a:solidFill>
                <a:srgbClr val="888888"/>
              </a:solidFill>
              <a:latin typeface="Calibri"/>
              <a:ea typeface="Calibri"/>
              <a:cs typeface="Calibri"/>
              <a:sym typeface="Calibri"/>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4" name="Shape 74"/>
          <p:cNvSpPr txBox="1">
            <a:spLocks noGrp="1"/>
          </p:cNvSpPr>
          <p:nvPr>
            <p:ph type="body" idx="1"/>
          </p:nvPr>
        </p:nvSpPr>
        <p:spPr>
          <a:xfrm rot="5400000">
            <a:off x="2309018" y="-251619"/>
            <a:ext cx="4525963" cy="8229600"/>
          </a:xfrm>
          <a:prstGeom prst="rect">
            <a:avLst/>
          </a:prstGeom>
          <a:noFill/>
          <a:ln>
            <a:noFill/>
          </a:ln>
        </p:spPr>
        <p:txBody>
          <a:bodyPr wrap="square"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5" name="Shape 75"/>
          <p:cNvSpPr txBox="1">
            <a:spLocks noGrp="1"/>
          </p:cNvSpPr>
          <p:nvPr>
            <p:ph type="dt" idx="10"/>
          </p:nvPr>
        </p:nvSpPr>
        <p:spPr>
          <a:xfrm>
            <a:off x="457200" y="6356350"/>
            <a:ext cx="2133600" cy="365125"/>
          </a:xfrm>
          <a:prstGeom prst="rect">
            <a:avLst/>
          </a:prstGeom>
          <a:noFill/>
          <a:ln>
            <a:noFill/>
          </a:ln>
        </p:spPr>
        <p:txBody>
          <a:bodyPr wrap="square"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6" name="Shape 76"/>
          <p:cNvSpPr txBox="1">
            <a:spLocks noGrp="1"/>
          </p:cNvSpPr>
          <p:nvPr>
            <p:ph type="ftr" idx="11"/>
          </p:nvPr>
        </p:nvSpPr>
        <p:spPr>
          <a:xfrm>
            <a:off x="3124200" y="6356350"/>
            <a:ext cx="2895600" cy="365125"/>
          </a:xfrm>
          <a:prstGeom prst="rect">
            <a:avLst/>
          </a:prstGeom>
          <a:noFill/>
          <a:ln>
            <a:noFill/>
          </a:ln>
        </p:spPr>
        <p:txBody>
          <a:bodyPr wrap="square"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sldNum" idx="12"/>
          </p:nvPr>
        </p:nvSpPr>
        <p:spPr>
          <a:xfrm>
            <a:off x="6553200" y="6356350"/>
            <a:ext cx="2133600" cy="365125"/>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CA" sz="1200">
                <a:solidFill>
                  <a:srgbClr val="888888"/>
                </a:solidFill>
                <a:latin typeface="Calibri"/>
                <a:ea typeface="Calibri"/>
                <a:cs typeface="Calibri"/>
                <a:sym typeface="Calibri"/>
              </a:rPr>
              <a:t>‹#›</a:t>
            </a:fld>
            <a:endParaRPr lang="en-CA" sz="1200">
              <a:solidFill>
                <a:srgbClr val="888888"/>
              </a:solidFill>
              <a:latin typeface="Calibri"/>
              <a:ea typeface="Calibri"/>
              <a:cs typeface="Calibri"/>
              <a:sym typeface="Calibri"/>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8"/>
        <p:cNvGrpSpPr/>
        <p:nvPr/>
      </p:nvGrpSpPr>
      <p:grpSpPr>
        <a:xfrm>
          <a:off x="0" y="0"/>
          <a:ext cx="0" cy="0"/>
          <a:chOff x="0" y="0"/>
          <a:chExt cx="0" cy="0"/>
        </a:xfrm>
      </p:grpSpPr>
      <p:sp>
        <p:nvSpPr>
          <p:cNvPr id="79" name="Shape 79"/>
          <p:cNvSpPr txBox="1">
            <a:spLocks noGrp="1"/>
          </p:cNvSpPr>
          <p:nvPr>
            <p:ph type="title"/>
          </p:nvPr>
        </p:nvSpPr>
        <p:spPr>
          <a:xfrm rot="5400000">
            <a:off x="4732337" y="2171700"/>
            <a:ext cx="5851525" cy="2057400"/>
          </a:xfrm>
          <a:prstGeom prst="rect">
            <a:avLst/>
          </a:prstGeom>
          <a:noFill/>
          <a:ln>
            <a:noFill/>
          </a:ln>
        </p:spPr>
        <p:txBody>
          <a:bodyPr wrap="square"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80" name="Shape 80"/>
          <p:cNvSpPr txBox="1">
            <a:spLocks noGrp="1"/>
          </p:cNvSpPr>
          <p:nvPr>
            <p:ph type="body" idx="1"/>
          </p:nvPr>
        </p:nvSpPr>
        <p:spPr>
          <a:xfrm rot="5400000">
            <a:off x="541338" y="190501"/>
            <a:ext cx="5851525" cy="6019800"/>
          </a:xfrm>
          <a:prstGeom prst="rect">
            <a:avLst/>
          </a:prstGeom>
          <a:noFill/>
          <a:ln>
            <a:noFill/>
          </a:ln>
        </p:spPr>
        <p:txBody>
          <a:bodyPr wrap="square"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1" name="Shape 81"/>
          <p:cNvSpPr txBox="1">
            <a:spLocks noGrp="1"/>
          </p:cNvSpPr>
          <p:nvPr>
            <p:ph type="dt" idx="10"/>
          </p:nvPr>
        </p:nvSpPr>
        <p:spPr>
          <a:xfrm>
            <a:off x="457200" y="6356350"/>
            <a:ext cx="2133600" cy="365125"/>
          </a:xfrm>
          <a:prstGeom prst="rect">
            <a:avLst/>
          </a:prstGeom>
          <a:noFill/>
          <a:ln>
            <a:noFill/>
          </a:ln>
        </p:spPr>
        <p:txBody>
          <a:bodyPr wrap="square"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2" name="Shape 82"/>
          <p:cNvSpPr txBox="1">
            <a:spLocks noGrp="1"/>
          </p:cNvSpPr>
          <p:nvPr>
            <p:ph type="ftr" idx="11"/>
          </p:nvPr>
        </p:nvSpPr>
        <p:spPr>
          <a:xfrm>
            <a:off x="3124200" y="6356350"/>
            <a:ext cx="2895600" cy="365125"/>
          </a:xfrm>
          <a:prstGeom prst="rect">
            <a:avLst/>
          </a:prstGeom>
          <a:noFill/>
          <a:ln>
            <a:noFill/>
          </a:ln>
        </p:spPr>
        <p:txBody>
          <a:bodyPr wrap="square"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3" name="Shape 83"/>
          <p:cNvSpPr txBox="1">
            <a:spLocks noGrp="1"/>
          </p:cNvSpPr>
          <p:nvPr>
            <p:ph type="sldNum" idx="12"/>
          </p:nvPr>
        </p:nvSpPr>
        <p:spPr>
          <a:xfrm>
            <a:off x="6553200" y="6356350"/>
            <a:ext cx="2133600" cy="365125"/>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CA" sz="1200">
                <a:solidFill>
                  <a:srgbClr val="888888"/>
                </a:solidFill>
                <a:latin typeface="Calibri"/>
                <a:ea typeface="Calibri"/>
                <a:cs typeface="Calibri"/>
                <a:sym typeface="Calibri"/>
              </a:rPr>
              <a:t>‹#›</a:t>
            </a:fld>
            <a:endParaRPr lang="en-CA" sz="1200">
              <a:solidFill>
                <a:srgbClr val="888888"/>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4"/>
        <p:cNvGrpSpPr/>
        <p:nvPr/>
      </p:nvGrpSpPr>
      <p:grpSpPr>
        <a:xfrm>
          <a:off x="0" y="0"/>
          <a:ext cx="0" cy="0"/>
          <a:chOff x="0" y="0"/>
          <a:chExt cx="0" cy="0"/>
        </a:xfrm>
      </p:grpSpPr>
      <p:sp>
        <p:nvSpPr>
          <p:cNvPr id="2" name="Rectangle 1">
            <a:extLst>
              <a:ext uri="{FF2B5EF4-FFF2-40B4-BE49-F238E27FC236}">
                <a16:creationId xmlns:a16="http://schemas.microsoft.com/office/drawing/2014/main" id="{7C64D7EC-C392-49D5-A4B3-C0B424DA6265}"/>
              </a:ext>
            </a:extLst>
          </p:cNvPr>
          <p:cNvSpPr/>
          <p:nvPr userDrawn="1"/>
        </p:nvSpPr>
        <p:spPr>
          <a:xfrm>
            <a:off x="0" y="0"/>
            <a:ext cx="9144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ln>
                <a:noFill/>
              </a:ln>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Shape 54"/>
        <p:cNvGrpSpPr/>
        <p:nvPr/>
      </p:nvGrpSpPr>
      <p:grpSpPr>
        <a:xfrm>
          <a:off x="0" y="0"/>
          <a:ext cx="0" cy="0"/>
          <a:chOff x="0" y="0"/>
          <a:chExt cx="0" cy="0"/>
        </a:xfrm>
      </p:grpSpPr>
      <p:pic>
        <p:nvPicPr>
          <p:cNvPr id="3" name="Picture 2">
            <a:extLst>
              <a:ext uri="{FF2B5EF4-FFF2-40B4-BE49-F238E27FC236}">
                <a16:creationId xmlns:a16="http://schemas.microsoft.com/office/drawing/2014/main" id="{21029235-A0F4-44E0-9EAF-7327ECDB6125}"/>
              </a:ext>
            </a:extLst>
          </p:cNvPr>
          <p:cNvPicPr>
            <a:picLocks noChangeAspect="1"/>
          </p:cNvPicPr>
          <p:nvPr userDrawn="1"/>
        </p:nvPicPr>
        <p:blipFill rotWithShape="1">
          <a:blip r:embed="rId2"/>
          <a:srcRect l="5724"/>
          <a:stretch/>
        </p:blipFill>
        <p:spPr>
          <a:xfrm>
            <a:off x="0" y="0"/>
            <a:ext cx="9144000" cy="6858000"/>
          </a:xfrm>
          <a:prstGeom prst="rect">
            <a:avLst/>
          </a:prstGeom>
        </p:spPr>
      </p:pic>
    </p:spTree>
    <p:extLst>
      <p:ext uri="{BB962C8B-B14F-4D97-AF65-F5344CB8AC3E}">
        <p14:creationId xmlns:p14="http://schemas.microsoft.com/office/powerpoint/2010/main" val="38018717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5_Blank">
    <p:bg>
      <p:bgPr>
        <a:solidFill>
          <a:schemeClr val="lt1">
            <a:alpha val="75000"/>
          </a:schemeClr>
        </a:solidFill>
        <a:effectLst/>
      </p:bgPr>
    </p:bg>
    <p:spTree>
      <p:nvGrpSpPr>
        <p:cNvPr id="1" name="Shape 54"/>
        <p:cNvGrpSpPr/>
        <p:nvPr/>
      </p:nvGrpSpPr>
      <p:grpSpPr>
        <a:xfrm>
          <a:off x="0" y="0"/>
          <a:ext cx="0" cy="0"/>
          <a:chOff x="0" y="0"/>
          <a:chExt cx="0" cy="0"/>
        </a:xfrm>
      </p:grpSpPr>
      <p:pic>
        <p:nvPicPr>
          <p:cNvPr id="3" name="Picture 2">
            <a:extLst>
              <a:ext uri="{FF2B5EF4-FFF2-40B4-BE49-F238E27FC236}">
                <a16:creationId xmlns:a16="http://schemas.microsoft.com/office/drawing/2014/main" id="{21029235-A0F4-44E0-9EAF-7327ECDB6125}"/>
              </a:ext>
            </a:extLst>
          </p:cNvPr>
          <p:cNvPicPr>
            <a:picLocks noChangeAspect="1"/>
          </p:cNvPicPr>
          <p:nvPr userDrawn="1"/>
        </p:nvPicPr>
        <p:blipFill rotWithShape="1">
          <a:blip r:embed="rId2"/>
          <a:srcRect l="5724"/>
          <a:stretch/>
        </p:blipFill>
        <p:spPr>
          <a:xfrm>
            <a:off x="0" y="0"/>
            <a:ext cx="9144000" cy="6858000"/>
          </a:xfrm>
          <a:prstGeom prst="rect">
            <a:avLst/>
          </a:prstGeom>
        </p:spPr>
      </p:pic>
    </p:spTree>
    <p:extLst>
      <p:ext uri="{BB962C8B-B14F-4D97-AF65-F5344CB8AC3E}">
        <p14:creationId xmlns:p14="http://schemas.microsoft.com/office/powerpoint/2010/main" val="20649437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Shape 54"/>
        <p:cNvGrpSpPr/>
        <p:nvPr/>
      </p:nvGrpSpPr>
      <p:grpSpPr>
        <a:xfrm>
          <a:off x="0" y="0"/>
          <a:ext cx="0" cy="0"/>
          <a:chOff x="0" y="0"/>
          <a:chExt cx="0" cy="0"/>
        </a:xfrm>
      </p:grpSpPr>
      <p:sp>
        <p:nvSpPr>
          <p:cNvPr id="2" name="Rectangle 1">
            <a:extLst>
              <a:ext uri="{FF2B5EF4-FFF2-40B4-BE49-F238E27FC236}">
                <a16:creationId xmlns:a16="http://schemas.microsoft.com/office/drawing/2014/main" id="{7C64D7EC-C392-49D5-A4B3-C0B424DA6265}"/>
              </a:ext>
            </a:extLst>
          </p:cNvPr>
          <p:cNvSpPr/>
          <p:nvPr userDrawn="1"/>
        </p:nvSpPr>
        <p:spPr>
          <a:xfrm>
            <a:off x="0" y="0"/>
            <a:ext cx="9144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ln>
                <a:noFill/>
              </a:ln>
            </a:endParaRPr>
          </a:p>
        </p:txBody>
      </p:sp>
    </p:spTree>
    <p:extLst>
      <p:ext uri="{BB962C8B-B14F-4D97-AF65-F5344CB8AC3E}">
        <p14:creationId xmlns:p14="http://schemas.microsoft.com/office/powerpoint/2010/main" val="42137075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Shape 54"/>
        <p:cNvGrpSpPr/>
        <p:nvPr/>
      </p:nvGrpSpPr>
      <p:grpSpPr>
        <a:xfrm>
          <a:off x="0" y="0"/>
          <a:ext cx="0" cy="0"/>
          <a:chOff x="0" y="0"/>
          <a:chExt cx="0" cy="0"/>
        </a:xfrm>
      </p:grpSpPr>
      <p:sp>
        <p:nvSpPr>
          <p:cNvPr id="2" name="Rectangle 1">
            <a:extLst>
              <a:ext uri="{FF2B5EF4-FFF2-40B4-BE49-F238E27FC236}">
                <a16:creationId xmlns:a16="http://schemas.microsoft.com/office/drawing/2014/main" id="{7C64D7EC-C392-49D5-A4B3-C0B424DA6265}"/>
              </a:ext>
            </a:extLst>
          </p:cNvPr>
          <p:cNvSpPr/>
          <p:nvPr userDrawn="1"/>
        </p:nvSpPr>
        <p:spPr>
          <a:xfrm>
            <a:off x="0" y="0"/>
            <a:ext cx="9144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ln>
                <a:noFill/>
              </a:ln>
            </a:endParaRPr>
          </a:p>
        </p:txBody>
      </p:sp>
    </p:spTree>
    <p:extLst>
      <p:ext uri="{BB962C8B-B14F-4D97-AF65-F5344CB8AC3E}">
        <p14:creationId xmlns:p14="http://schemas.microsoft.com/office/powerpoint/2010/main" val="13644992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Shape 54"/>
        <p:cNvGrpSpPr/>
        <p:nvPr/>
      </p:nvGrpSpPr>
      <p:grpSpPr>
        <a:xfrm>
          <a:off x="0" y="0"/>
          <a:ext cx="0" cy="0"/>
          <a:chOff x="0" y="0"/>
          <a:chExt cx="0" cy="0"/>
        </a:xfrm>
      </p:grpSpPr>
      <p:sp>
        <p:nvSpPr>
          <p:cNvPr id="2" name="Rectangle 1">
            <a:extLst>
              <a:ext uri="{FF2B5EF4-FFF2-40B4-BE49-F238E27FC236}">
                <a16:creationId xmlns:a16="http://schemas.microsoft.com/office/drawing/2014/main" id="{7C64D7EC-C392-49D5-A4B3-C0B424DA6265}"/>
              </a:ext>
            </a:extLst>
          </p:cNvPr>
          <p:cNvSpPr/>
          <p:nvPr userDrawn="1"/>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ln>
                <a:noFill/>
              </a:ln>
            </a:endParaRPr>
          </a:p>
        </p:txBody>
      </p:sp>
    </p:spTree>
    <p:extLst>
      <p:ext uri="{BB962C8B-B14F-4D97-AF65-F5344CB8AC3E}">
        <p14:creationId xmlns:p14="http://schemas.microsoft.com/office/powerpoint/2010/main" val="10794135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27"/>
        <p:cNvGrpSpPr/>
        <p:nvPr/>
      </p:nvGrpSpPr>
      <p:grpSpPr>
        <a:xfrm>
          <a:off x="0" y="0"/>
          <a:ext cx="0" cy="0"/>
          <a:chOff x="0" y="0"/>
          <a:chExt cx="0" cy="0"/>
        </a:xfrm>
      </p:grpSpPr>
      <p:sp>
        <p:nvSpPr>
          <p:cNvPr id="28" name="Shape 28"/>
          <p:cNvSpPr txBox="1">
            <a:spLocks noGrp="1"/>
          </p:cNvSpPr>
          <p:nvPr>
            <p:ph type="title"/>
          </p:nvPr>
        </p:nvSpPr>
        <p:spPr>
          <a:xfrm>
            <a:off x="722313" y="4406900"/>
            <a:ext cx="7772400" cy="1362075"/>
          </a:xfrm>
          <a:prstGeom prst="rect">
            <a:avLst/>
          </a:prstGeom>
          <a:noFill/>
          <a:ln>
            <a:noFill/>
          </a:ln>
        </p:spPr>
        <p:txBody>
          <a:bodyPr wrap="square" lIns="91425" tIns="91425" rIns="91425" bIns="91425" anchor="t" anchorCtr="0"/>
          <a:lstStyle>
            <a:lvl1pPr marL="0" marR="0" lvl="0" indent="0" algn="l" rtl="0">
              <a:spcBef>
                <a:spcPts val="0"/>
              </a:spcBef>
              <a:buClr>
                <a:schemeClr val="dk1"/>
              </a:buClr>
              <a:buFont typeface="Calibri"/>
              <a:buNone/>
              <a:defRPr sz="4000" b="1"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9" name="Shape 29"/>
          <p:cNvSpPr txBox="1">
            <a:spLocks noGrp="1"/>
          </p:cNvSpPr>
          <p:nvPr>
            <p:ph type="body" idx="1"/>
          </p:nvPr>
        </p:nvSpPr>
        <p:spPr>
          <a:xfrm>
            <a:off x="722313" y="2906713"/>
            <a:ext cx="7772400" cy="1500187"/>
          </a:xfrm>
          <a:prstGeom prst="rect">
            <a:avLst/>
          </a:prstGeom>
          <a:noFill/>
          <a:ln>
            <a:noFill/>
          </a:ln>
        </p:spPr>
        <p:txBody>
          <a:bodyPr wrap="square" lIns="91425" tIns="91425" rIns="91425" bIns="91425" anchor="b" anchorCtr="0"/>
          <a:lstStyle>
            <a:lvl1pPr marL="0" marR="0" lvl="0" indent="0" algn="l"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1pPr>
            <a:lvl2pPr marL="457200" marR="0" lvl="1" indent="0" algn="l" rtl="0">
              <a:spcBef>
                <a:spcPts val="360"/>
              </a:spcBef>
              <a:buClr>
                <a:srgbClr val="888888"/>
              </a:buClr>
              <a:buFont typeface="Arial"/>
              <a:buNone/>
              <a:defRPr sz="1800" b="0" i="0" u="none" strike="noStrike" cap="none">
                <a:solidFill>
                  <a:srgbClr val="888888"/>
                </a:solidFill>
                <a:latin typeface="Calibri"/>
                <a:ea typeface="Calibri"/>
                <a:cs typeface="Calibri"/>
                <a:sym typeface="Calibri"/>
              </a:defRPr>
            </a:lvl2pPr>
            <a:lvl3pPr marL="914400" marR="0" lvl="2" indent="0" algn="l" rtl="0">
              <a:spcBef>
                <a:spcPts val="320"/>
              </a:spcBef>
              <a:buClr>
                <a:srgbClr val="888888"/>
              </a:buClr>
              <a:buFont typeface="Arial"/>
              <a:buNone/>
              <a:defRPr sz="1600" b="0" i="0" u="none" strike="noStrike" cap="none">
                <a:solidFill>
                  <a:srgbClr val="888888"/>
                </a:solidFill>
                <a:latin typeface="Calibri"/>
                <a:ea typeface="Calibri"/>
                <a:cs typeface="Calibri"/>
                <a:sym typeface="Calibri"/>
              </a:defRPr>
            </a:lvl3pPr>
            <a:lvl4pPr marL="1371600" marR="0" lvl="3"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4pPr>
            <a:lvl5pPr marL="1828800" marR="0" lvl="4"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5pPr>
            <a:lvl6pPr marL="2286000" marR="0" lvl="5"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6pPr>
            <a:lvl7pPr marL="2743200" marR="0" lvl="6"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7pPr>
            <a:lvl8pPr marL="3200400" marR="0" lvl="7"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8pPr>
            <a:lvl9pPr marL="3657600" marR="0" lvl="8"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30" name="Shape 30"/>
          <p:cNvSpPr txBox="1">
            <a:spLocks noGrp="1"/>
          </p:cNvSpPr>
          <p:nvPr>
            <p:ph type="dt" idx="10"/>
          </p:nvPr>
        </p:nvSpPr>
        <p:spPr>
          <a:xfrm>
            <a:off x="457200" y="6356350"/>
            <a:ext cx="2133600" cy="365125"/>
          </a:xfrm>
          <a:prstGeom prst="rect">
            <a:avLst/>
          </a:prstGeom>
          <a:noFill/>
          <a:ln>
            <a:noFill/>
          </a:ln>
        </p:spPr>
        <p:txBody>
          <a:bodyPr wrap="square"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1" name="Shape 31"/>
          <p:cNvSpPr txBox="1">
            <a:spLocks noGrp="1"/>
          </p:cNvSpPr>
          <p:nvPr>
            <p:ph type="ftr" idx="11"/>
          </p:nvPr>
        </p:nvSpPr>
        <p:spPr>
          <a:xfrm>
            <a:off x="3124200" y="6356350"/>
            <a:ext cx="2895600" cy="365125"/>
          </a:xfrm>
          <a:prstGeom prst="rect">
            <a:avLst/>
          </a:prstGeom>
          <a:noFill/>
          <a:ln>
            <a:noFill/>
          </a:ln>
        </p:spPr>
        <p:txBody>
          <a:bodyPr wrap="square"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2" name="Shape 32"/>
          <p:cNvSpPr txBox="1">
            <a:spLocks noGrp="1"/>
          </p:cNvSpPr>
          <p:nvPr>
            <p:ph type="sldNum" idx="12"/>
          </p:nvPr>
        </p:nvSpPr>
        <p:spPr>
          <a:xfrm>
            <a:off x="6553200" y="6356350"/>
            <a:ext cx="2133600" cy="365125"/>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CA" sz="1200">
                <a:solidFill>
                  <a:srgbClr val="888888"/>
                </a:solidFill>
                <a:latin typeface="Calibri"/>
                <a:ea typeface="Calibri"/>
                <a:cs typeface="Calibri"/>
                <a:sym typeface="Calibri"/>
              </a:rPr>
              <a:t>‹#›</a:t>
            </a:fld>
            <a:endParaRPr lang="en-CA" sz="1200">
              <a:solidFill>
                <a:srgbClr val="888888"/>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3"/>
        <p:cNvGrpSpPr/>
        <p:nvPr/>
      </p:nvGrpSpPr>
      <p:grpSpPr>
        <a:xfrm>
          <a:off x="0" y="0"/>
          <a:ext cx="0" cy="0"/>
          <a:chOff x="0" y="0"/>
          <a:chExt cx="0" cy="0"/>
        </a:xfrm>
      </p:grpSpPr>
      <p:sp>
        <p:nvSpPr>
          <p:cNvPr id="34" name="Shape 34"/>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5" name="Shape 35"/>
          <p:cNvSpPr txBox="1">
            <a:spLocks noGrp="1"/>
          </p:cNvSpPr>
          <p:nvPr>
            <p:ph type="body" idx="1"/>
          </p:nvPr>
        </p:nvSpPr>
        <p:spPr>
          <a:xfrm>
            <a:off x="457200" y="1600200"/>
            <a:ext cx="4038600" cy="4525963"/>
          </a:xfrm>
          <a:prstGeom prst="rect">
            <a:avLst/>
          </a:prstGeom>
          <a:noFill/>
          <a:ln>
            <a:noFill/>
          </a:ln>
        </p:spPr>
        <p:txBody>
          <a:bodyPr wrap="square" lIns="91425" tIns="91425" rIns="91425" bIns="91425" anchor="t" anchorCtr="0"/>
          <a:lstStyle>
            <a:lvl1pPr marL="342900" marR="0" lvl="0" indent="-16510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 name="Shape 36"/>
          <p:cNvSpPr txBox="1">
            <a:spLocks noGrp="1"/>
          </p:cNvSpPr>
          <p:nvPr>
            <p:ph type="body" idx="2"/>
          </p:nvPr>
        </p:nvSpPr>
        <p:spPr>
          <a:xfrm>
            <a:off x="4648200" y="1600200"/>
            <a:ext cx="4038600" cy="4525963"/>
          </a:xfrm>
          <a:prstGeom prst="rect">
            <a:avLst/>
          </a:prstGeom>
          <a:noFill/>
          <a:ln>
            <a:noFill/>
          </a:ln>
        </p:spPr>
        <p:txBody>
          <a:bodyPr wrap="square" lIns="91425" tIns="91425" rIns="91425" bIns="91425" anchor="t" anchorCtr="0"/>
          <a:lstStyle>
            <a:lvl1pPr marL="342900" marR="0" lvl="0" indent="-16510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 name="Shape 37"/>
          <p:cNvSpPr txBox="1">
            <a:spLocks noGrp="1"/>
          </p:cNvSpPr>
          <p:nvPr>
            <p:ph type="dt" idx="10"/>
          </p:nvPr>
        </p:nvSpPr>
        <p:spPr>
          <a:xfrm>
            <a:off x="457200" y="6356350"/>
            <a:ext cx="2133600" cy="365125"/>
          </a:xfrm>
          <a:prstGeom prst="rect">
            <a:avLst/>
          </a:prstGeom>
          <a:noFill/>
          <a:ln>
            <a:noFill/>
          </a:ln>
        </p:spPr>
        <p:txBody>
          <a:bodyPr wrap="square"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8" name="Shape 38"/>
          <p:cNvSpPr txBox="1">
            <a:spLocks noGrp="1"/>
          </p:cNvSpPr>
          <p:nvPr>
            <p:ph type="ftr" idx="11"/>
          </p:nvPr>
        </p:nvSpPr>
        <p:spPr>
          <a:xfrm>
            <a:off x="3124200" y="6356350"/>
            <a:ext cx="2895600" cy="365125"/>
          </a:xfrm>
          <a:prstGeom prst="rect">
            <a:avLst/>
          </a:prstGeom>
          <a:noFill/>
          <a:ln>
            <a:noFill/>
          </a:ln>
        </p:spPr>
        <p:txBody>
          <a:bodyPr wrap="square"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9" name="Shape 39"/>
          <p:cNvSpPr txBox="1">
            <a:spLocks noGrp="1"/>
          </p:cNvSpPr>
          <p:nvPr>
            <p:ph type="sldNum" idx="12"/>
          </p:nvPr>
        </p:nvSpPr>
        <p:spPr>
          <a:xfrm>
            <a:off x="6553200" y="6356350"/>
            <a:ext cx="2133600" cy="365125"/>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CA" sz="1200">
                <a:solidFill>
                  <a:srgbClr val="888888"/>
                </a:solidFill>
                <a:latin typeface="Calibri"/>
                <a:ea typeface="Calibri"/>
                <a:cs typeface="Calibri"/>
                <a:sym typeface="Calibri"/>
              </a:rPr>
              <a:t>‹#›</a:t>
            </a:fld>
            <a:endParaRPr lang="en-CA" sz="1200">
              <a:solidFill>
                <a:srgbClr val="888888"/>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457200" y="1600200"/>
            <a:ext cx="8229600" cy="4525963"/>
          </a:xfrm>
          <a:prstGeom prst="rect">
            <a:avLst/>
          </a:prstGeom>
          <a:noFill/>
          <a:ln>
            <a:noFill/>
          </a:ln>
        </p:spPr>
        <p:txBody>
          <a:bodyPr wrap="square"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Shape 12"/>
          <p:cNvSpPr txBox="1">
            <a:spLocks noGrp="1"/>
          </p:cNvSpPr>
          <p:nvPr>
            <p:ph type="dt" idx="10"/>
          </p:nvPr>
        </p:nvSpPr>
        <p:spPr>
          <a:xfrm>
            <a:off x="457200" y="6356350"/>
            <a:ext cx="2133600" cy="365125"/>
          </a:xfrm>
          <a:prstGeom prst="rect">
            <a:avLst/>
          </a:prstGeom>
          <a:noFill/>
          <a:ln>
            <a:noFill/>
          </a:ln>
        </p:spPr>
        <p:txBody>
          <a:bodyPr wrap="square"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3" name="Shape 13"/>
          <p:cNvSpPr txBox="1">
            <a:spLocks noGrp="1"/>
          </p:cNvSpPr>
          <p:nvPr>
            <p:ph type="ftr" idx="11"/>
          </p:nvPr>
        </p:nvSpPr>
        <p:spPr>
          <a:xfrm>
            <a:off x="3124200" y="6356350"/>
            <a:ext cx="2895600" cy="365125"/>
          </a:xfrm>
          <a:prstGeom prst="rect">
            <a:avLst/>
          </a:prstGeom>
          <a:noFill/>
          <a:ln>
            <a:noFill/>
          </a:ln>
        </p:spPr>
        <p:txBody>
          <a:bodyPr wrap="square"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4" name="Shape 14"/>
          <p:cNvSpPr txBox="1">
            <a:spLocks noGrp="1"/>
          </p:cNvSpPr>
          <p:nvPr>
            <p:ph type="sldNum" idx="12"/>
          </p:nvPr>
        </p:nvSpPr>
        <p:spPr>
          <a:xfrm>
            <a:off x="6553200" y="6356350"/>
            <a:ext cx="2133600" cy="365125"/>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CA" sz="1200" b="0" i="0" u="none" strike="noStrike" cap="none">
                <a:solidFill>
                  <a:srgbClr val="888888"/>
                </a:solidFill>
                <a:latin typeface="Calibri"/>
                <a:ea typeface="Calibri"/>
                <a:cs typeface="Calibri"/>
                <a:sym typeface="Calibri"/>
              </a:rPr>
              <a:t>‹#›</a:t>
            </a:fld>
            <a:endParaRPr lang="en-CA" sz="1200" b="0" i="0" u="none" strike="noStrike" cap="none">
              <a:solidFill>
                <a:srgbClr val="888888"/>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8" r:id="rId1"/>
    <p:sldLayoutId id="2147483654" r:id="rId2"/>
    <p:sldLayoutId id="2147483663" r:id="rId3"/>
    <p:sldLayoutId id="2147483664" r:id="rId4"/>
    <p:sldLayoutId id="2147483660" r:id="rId5"/>
    <p:sldLayoutId id="2147483661" r:id="rId6"/>
    <p:sldLayoutId id="2147483662" r:id="rId7"/>
    <p:sldLayoutId id="2147483650" r:id="rId8"/>
    <p:sldLayoutId id="2147483651" r:id="rId9"/>
    <p:sldLayoutId id="2147483652" r:id="rId10"/>
    <p:sldLayoutId id="2147483653" r:id="rId11"/>
    <p:sldLayoutId id="2147483655" r:id="rId12"/>
    <p:sldLayoutId id="2147483656" r:id="rId13"/>
    <p:sldLayoutId id="2147483657" r:id="rId14"/>
    <p:sldLayoutId id="2147483658"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4.JPG"/><Relationship Id="rId4" Type="http://schemas.openxmlformats.org/officeDocument/2006/relationships/image" Target="../media/image13.JPG"/></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wmf"/><Relationship Id="rId4" Type="http://schemas.openxmlformats.org/officeDocument/2006/relationships/oleObject" Target="../embeddings/oleObject1.bin"/></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7.emf"/><Relationship Id="rId4" Type="http://schemas.openxmlformats.org/officeDocument/2006/relationships/image" Target="../media/image6.emf"/></Relationships>
</file>

<file path=ppt/slides/_rels/slide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9.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3" name="Picture 2">
            <a:extLst>
              <a:ext uri="{FF2B5EF4-FFF2-40B4-BE49-F238E27FC236}">
                <a16:creationId xmlns:a16="http://schemas.microsoft.com/office/drawing/2014/main" id="{F99728A9-971E-4D36-8049-2E997C1C670B}"/>
              </a:ext>
            </a:extLst>
          </p:cNvPr>
          <p:cNvPicPr>
            <a:picLocks noChangeAspect="1"/>
          </p:cNvPicPr>
          <p:nvPr/>
        </p:nvPicPr>
        <p:blipFill rotWithShape="1">
          <a:blip r:embed="rId3"/>
          <a:srcRect l="5724"/>
          <a:stretch/>
        </p:blipFill>
        <p:spPr>
          <a:xfrm>
            <a:off x="0" y="0"/>
            <a:ext cx="9144000" cy="6858000"/>
          </a:xfrm>
          <a:prstGeom prst="rect">
            <a:avLst/>
          </a:prstGeom>
        </p:spPr>
      </p:pic>
      <p:sp>
        <p:nvSpPr>
          <p:cNvPr id="89" name="Shape 89"/>
          <p:cNvSpPr/>
          <p:nvPr/>
        </p:nvSpPr>
        <p:spPr>
          <a:xfrm>
            <a:off x="970767" y="652675"/>
            <a:ext cx="7189940" cy="3148996"/>
          </a:xfrm>
          <a:prstGeom prst="rect">
            <a:avLst/>
          </a:prstGeom>
          <a:noFill/>
          <a:ln>
            <a:noFill/>
          </a:ln>
        </p:spPr>
        <p:txBody>
          <a:bodyPr wrap="square" lIns="91425" tIns="45700" rIns="91425" bIns="45700" anchor="t" anchorCtr="0">
            <a:noAutofit/>
          </a:bodyPr>
          <a:lstStyle/>
          <a:p>
            <a:pPr marL="0" marR="0" lvl="0" indent="0" algn="ctr" rtl="0">
              <a:spcBef>
                <a:spcPts val="0"/>
              </a:spcBef>
              <a:buSzPct val="25000"/>
              <a:buNone/>
            </a:pPr>
            <a:r>
              <a:rPr lang="en-CA" sz="7200" dirty="0">
                <a:solidFill>
                  <a:srgbClr val="336600"/>
                </a:solidFill>
                <a:latin typeface="Gill Sans Ultra Bold" panose="020B0A02020104020203" pitchFamily="34" charset="0"/>
                <a:ea typeface="PT Sans"/>
                <a:cs typeface="PT Sans"/>
                <a:sym typeface="PT Sans"/>
              </a:rPr>
              <a:t>Fall Reflections </a:t>
            </a:r>
            <a:r>
              <a:rPr lang="en-CA" sz="5400" dirty="0">
                <a:solidFill>
                  <a:srgbClr val="336600"/>
                </a:solidFill>
                <a:latin typeface="Gill Sans Ultra Bold" panose="020B0A02020104020203" pitchFamily="34" charset="0"/>
                <a:ea typeface="PT Sans"/>
                <a:cs typeface="PT Sans"/>
                <a:sym typeface="PT Sans"/>
              </a:rPr>
              <a:t>2021</a:t>
            </a:r>
          </a:p>
        </p:txBody>
      </p:sp>
      <p:pic>
        <p:nvPicPr>
          <p:cNvPr id="90" name="Shape 90" descr="COG OSO Logo plain.jpg"/>
          <p:cNvPicPr preferRelativeResize="0"/>
          <p:nvPr/>
        </p:nvPicPr>
        <p:blipFill>
          <a:blip r:embed="rId4">
            <a:alphaModFix/>
          </a:blip>
          <a:stretch>
            <a:fillRect/>
          </a:stretch>
        </p:blipFill>
        <p:spPr>
          <a:xfrm>
            <a:off x="2338847" y="4125543"/>
            <a:ext cx="4525415" cy="2225133"/>
          </a:xfrm>
          <a:prstGeom prst="rect">
            <a:avLst/>
          </a:prstGeom>
          <a:noFill/>
          <a:ln w="107950">
            <a:solidFill>
              <a:schemeClr val="bg1"/>
            </a:solid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4" name="Shape 171"/>
          <p:cNvSpPr txBox="1">
            <a:spLocks/>
          </p:cNvSpPr>
          <p:nvPr/>
        </p:nvSpPr>
        <p:spPr>
          <a:xfrm>
            <a:off x="559016" y="-58081"/>
            <a:ext cx="8229600" cy="1143000"/>
          </a:xfrm>
          <a:prstGeom prst="rect">
            <a:avLst/>
          </a:prstGeom>
          <a:noFill/>
          <a:ln>
            <a:noFill/>
          </a:ln>
        </p:spPr>
        <p:txBody>
          <a:bodyPr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pPr algn="ctr">
              <a:buClr>
                <a:srgbClr val="336600"/>
              </a:buClr>
              <a:buSzPct val="25000"/>
              <a:buFont typeface="PT Sans"/>
              <a:buNone/>
            </a:pPr>
            <a:r>
              <a:rPr lang="en-CA" sz="4400">
                <a:solidFill>
                  <a:srgbClr val="336600"/>
                </a:solidFill>
                <a:latin typeface="+mj-lt"/>
                <a:ea typeface="PT Sans"/>
                <a:cs typeface="PT Sans"/>
                <a:sym typeface="PT Sans"/>
              </a:rPr>
              <a:t>Growing Up Organic</a:t>
            </a:r>
            <a:endParaRPr lang="en-CA" sz="4400" dirty="0">
              <a:solidFill>
                <a:srgbClr val="336600"/>
              </a:solidFill>
              <a:latin typeface="+mj-lt"/>
              <a:ea typeface="PT Sans"/>
              <a:cs typeface="PT Sans"/>
              <a:sym typeface="PT Sans"/>
            </a:endParaRPr>
          </a:p>
        </p:txBody>
      </p:sp>
      <p:sp>
        <p:nvSpPr>
          <p:cNvPr id="10" name="Google Shape;93;p13"/>
          <p:cNvSpPr txBox="1"/>
          <p:nvPr/>
        </p:nvSpPr>
        <p:spPr>
          <a:xfrm>
            <a:off x="4232635" y="988506"/>
            <a:ext cx="4629443" cy="2564325"/>
          </a:xfrm>
          <a:prstGeom prst="rect">
            <a:avLst/>
          </a:prstGeom>
          <a:noFill/>
          <a:ln w="9525" cap="flat" cmpd="sng">
            <a:noFill/>
            <a:prstDash val="solid"/>
            <a:round/>
            <a:headEnd type="none" w="sm" len="sm"/>
            <a:tailEnd type="none" w="sm" len="sm"/>
          </a:ln>
        </p:spPr>
        <p:txBody>
          <a:bodyPr spcFirstLastPara="1" wrap="square" lIns="68569" tIns="68569" rIns="68569" bIns="68569" anchor="t" anchorCtr="0">
            <a:noAutofit/>
          </a:bodyPr>
          <a:lstStyle/>
          <a:p>
            <a:pPr marL="342900"/>
            <a:endParaRPr sz="600" dirty="0">
              <a:solidFill>
                <a:schemeClr val="bg1"/>
              </a:solidFill>
            </a:endParaRPr>
          </a:p>
          <a:p>
            <a:r>
              <a:rPr lang="en-CA" sz="1600" dirty="0">
                <a:solidFill>
                  <a:schemeClr val="bg1"/>
                </a:solidFill>
              </a:rPr>
              <a:t>In the 2020-2021 school year, we celebrated:</a:t>
            </a:r>
          </a:p>
          <a:p>
            <a:pPr marL="214313" indent="-214313" fontAlgn="base">
              <a:buFont typeface="Arial" panose="020B0604020202020204" pitchFamily="34" charset="0"/>
              <a:buChar char="•"/>
            </a:pPr>
            <a:r>
              <a:rPr lang="en-CA" sz="1600" dirty="0">
                <a:solidFill>
                  <a:schemeClr val="bg1"/>
                </a:solidFill>
              </a:rPr>
              <a:t>Delivering 150 workshop kits for hybrid garden workshops with a virtual facilitator. These workshops reached 36 schools and over 1,400 students from kindergarten to grade 10.</a:t>
            </a:r>
          </a:p>
          <a:p>
            <a:pPr marL="214313" indent="-214313" fontAlgn="base">
              <a:buFont typeface="Arial" panose="020B0604020202020204" pitchFamily="34" charset="0"/>
              <a:buChar char="•"/>
            </a:pPr>
            <a:r>
              <a:rPr lang="en-CA" sz="1600" dirty="0">
                <a:solidFill>
                  <a:schemeClr val="bg1"/>
                </a:solidFill>
              </a:rPr>
              <a:t>Renewing our partnership with the OCDSB for the 2021-2022 school year.</a:t>
            </a:r>
          </a:p>
          <a:p>
            <a:pPr marL="214313" indent="-214313" fontAlgn="base">
              <a:buFont typeface="Arial" panose="020B0604020202020204" pitchFamily="34" charset="0"/>
              <a:buChar char="•"/>
            </a:pPr>
            <a:r>
              <a:rPr lang="en-CA" sz="1600" dirty="0">
                <a:solidFill>
                  <a:schemeClr val="bg1"/>
                </a:solidFill>
              </a:rPr>
              <a:t>Installing 31 prebuilt garden beds at 10 partner schools</a:t>
            </a:r>
          </a:p>
          <a:p>
            <a:pPr marL="214313" indent="-214313" fontAlgn="base">
              <a:buFont typeface="Arial" panose="020B0604020202020204" pitchFamily="34" charset="0"/>
              <a:buChar char="•"/>
            </a:pPr>
            <a:r>
              <a:rPr lang="en-CA" sz="1600" dirty="0">
                <a:solidFill>
                  <a:schemeClr val="bg1"/>
                </a:solidFill>
              </a:rPr>
              <a:t>Creating an Ottawa School Garden Calendar in collaboration with Ottawa artist Robin C. </a:t>
            </a:r>
          </a:p>
          <a:p>
            <a:pPr marL="214313" indent="-214313" fontAlgn="base">
              <a:buFont typeface="Arial" panose="020B0604020202020204" pitchFamily="34" charset="0"/>
              <a:buChar char="•"/>
            </a:pPr>
            <a:r>
              <a:rPr lang="en-CA" sz="1600" dirty="0">
                <a:solidFill>
                  <a:schemeClr val="bg1"/>
                </a:solidFill>
              </a:rPr>
              <a:t>Launching the new Growing Up Organic Website -growinguporganic.org</a:t>
            </a:r>
          </a:p>
          <a:p>
            <a:pPr marL="214313" indent="-214313" fontAlgn="base">
              <a:buFont typeface="Arial" panose="020B0604020202020204" pitchFamily="34" charset="0"/>
              <a:buChar char="•"/>
            </a:pPr>
            <a:r>
              <a:rPr lang="en-CA" sz="1600" dirty="0">
                <a:solidFill>
                  <a:schemeClr val="bg1"/>
                </a:solidFill>
              </a:rPr>
              <a:t>Securing funding to begin the creation of a virtual Indigenous gardening workshop </a:t>
            </a:r>
          </a:p>
          <a:p>
            <a:pPr fontAlgn="base"/>
            <a:endParaRPr lang="en-CA" sz="1600" dirty="0">
              <a:solidFill>
                <a:schemeClr val="bg1"/>
              </a:solidFill>
            </a:endParaRPr>
          </a:p>
          <a:p>
            <a:pPr fontAlgn="base"/>
            <a:r>
              <a:rPr lang="en-CA" sz="1600" dirty="0">
                <a:solidFill>
                  <a:schemeClr val="bg1"/>
                </a:solidFill>
              </a:rPr>
              <a:t>New projects in 2021-2022: </a:t>
            </a:r>
          </a:p>
          <a:p>
            <a:pPr marL="214313" indent="-214313" fontAlgn="base">
              <a:buFont typeface="Arial" panose="020B0604020202020204" pitchFamily="34" charset="0"/>
              <a:buChar char="•"/>
            </a:pPr>
            <a:r>
              <a:rPr lang="en-CA" sz="1600" dirty="0">
                <a:solidFill>
                  <a:schemeClr val="bg1"/>
                </a:solidFill>
              </a:rPr>
              <a:t>Updating all Ontario curriculum links in our workshops</a:t>
            </a:r>
          </a:p>
          <a:p>
            <a:pPr marL="214313" indent="-214313" fontAlgn="base">
              <a:buFont typeface="Arial" panose="020B0604020202020204" pitchFamily="34" charset="0"/>
              <a:buChar char="•"/>
            </a:pPr>
            <a:r>
              <a:rPr lang="en-CA" sz="1600" dirty="0">
                <a:solidFill>
                  <a:schemeClr val="bg1"/>
                </a:solidFill>
              </a:rPr>
              <a:t>Creation of educational videos featuring local farmers</a:t>
            </a:r>
          </a:p>
          <a:p>
            <a:pPr marL="214313" indent="-214313" fontAlgn="base">
              <a:buFont typeface="Arial" panose="020B0604020202020204" pitchFamily="34" charset="0"/>
              <a:buChar char="•"/>
            </a:pPr>
            <a:r>
              <a:rPr lang="en-CA" sz="1600" dirty="0">
                <a:solidFill>
                  <a:schemeClr val="bg1"/>
                </a:solidFill>
              </a:rPr>
              <a:t>Adding Land Acknowledgements and Mindfulness exercises to all of our workshops </a:t>
            </a:r>
          </a:p>
        </p:txBody>
      </p:sp>
      <p:pic>
        <p:nvPicPr>
          <p:cNvPr id="7" name="Picture 6">
            <a:extLst>
              <a:ext uri="{FF2B5EF4-FFF2-40B4-BE49-F238E27FC236}">
                <a16:creationId xmlns:a16="http://schemas.microsoft.com/office/drawing/2014/main" id="{D4B543F6-0545-45BF-B55C-BCACFCC209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384" y="903665"/>
            <a:ext cx="3766672" cy="5762257"/>
          </a:xfrm>
          <a:prstGeom prst="rect">
            <a:avLst/>
          </a:prstGeom>
        </p:spPr>
      </p:pic>
    </p:spTree>
    <p:extLst>
      <p:ext uri="{BB962C8B-B14F-4D97-AF65-F5344CB8AC3E}">
        <p14:creationId xmlns:p14="http://schemas.microsoft.com/office/powerpoint/2010/main" val="39834847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4" name="Shape 138"/>
          <p:cNvSpPr txBox="1">
            <a:spLocks/>
          </p:cNvSpPr>
          <p:nvPr/>
        </p:nvSpPr>
        <p:spPr>
          <a:xfrm>
            <a:off x="457200" y="409963"/>
            <a:ext cx="8229600" cy="1143000"/>
          </a:xfrm>
          <a:prstGeom prst="rect">
            <a:avLst/>
          </a:prstGeom>
          <a:noFill/>
          <a:ln>
            <a:noFill/>
          </a:ln>
        </p:spPr>
        <p:txBody>
          <a:bodyPr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pPr algn="ctr">
              <a:buClr>
                <a:srgbClr val="336600"/>
              </a:buClr>
              <a:buSzPct val="25000"/>
              <a:buFont typeface="PT Sans"/>
              <a:buNone/>
            </a:pPr>
            <a:r>
              <a:rPr lang="en-CA" sz="4400" dirty="0">
                <a:solidFill>
                  <a:schemeClr val="bg1"/>
                </a:solidFill>
                <a:latin typeface="Gill Sans Ultra Bold" panose="020B0A02020104020203" pitchFamily="34" charset="0"/>
                <a:ea typeface="PT Sans"/>
                <a:cs typeface="PT Sans"/>
                <a:sym typeface="PT Sans"/>
              </a:rPr>
              <a:t>GUO – Thank You Partners &amp; Funders</a:t>
            </a:r>
          </a:p>
        </p:txBody>
      </p:sp>
      <p:sp>
        <p:nvSpPr>
          <p:cNvPr id="7" name="TextBox 6"/>
          <p:cNvSpPr txBox="1"/>
          <p:nvPr/>
        </p:nvSpPr>
        <p:spPr>
          <a:xfrm>
            <a:off x="3621860" y="1823627"/>
            <a:ext cx="5522140" cy="5139869"/>
          </a:xfrm>
          <a:prstGeom prst="rect">
            <a:avLst/>
          </a:prstGeom>
          <a:noFill/>
        </p:spPr>
        <p:txBody>
          <a:bodyPr wrap="square" rtlCol="0">
            <a:spAutoFit/>
          </a:bodyPr>
          <a:lstStyle/>
          <a:p>
            <a:pPr marL="257175" lvl="1" indent="-257175">
              <a:buFont typeface="Arial" panose="020B0604020202020204" pitchFamily="34" charset="0"/>
              <a:buChar char="•"/>
            </a:pPr>
            <a:r>
              <a:rPr lang="en-CA" sz="2000" dirty="0">
                <a:solidFill>
                  <a:schemeClr val="bg1"/>
                </a:solidFill>
                <a:latin typeface="Calibri"/>
                <a:ea typeface="Calibri"/>
                <a:cs typeface="Calibri"/>
                <a:sym typeface="Calibri"/>
              </a:rPr>
              <a:t>Ottawa Carleton District School Board</a:t>
            </a:r>
          </a:p>
          <a:p>
            <a:pPr marL="257175" lvl="1" indent="-257175">
              <a:buFont typeface="Arial" panose="020B0604020202020204" pitchFamily="34" charset="0"/>
              <a:buChar char="•"/>
            </a:pPr>
            <a:r>
              <a:rPr lang="en-CA" sz="2000" dirty="0">
                <a:solidFill>
                  <a:schemeClr val="bg1"/>
                </a:solidFill>
                <a:latin typeface="Calibri"/>
                <a:ea typeface="Calibri"/>
                <a:cs typeface="Calibri"/>
                <a:sym typeface="Calibri"/>
              </a:rPr>
              <a:t>Ottawa Catholic School Board</a:t>
            </a:r>
          </a:p>
          <a:p>
            <a:pPr marL="257175" lvl="1" indent="-257175">
              <a:buFont typeface="Arial" panose="020B0604020202020204" pitchFamily="34" charset="0"/>
              <a:buChar char="•"/>
            </a:pPr>
            <a:r>
              <a:rPr lang="en-CA" sz="2000" dirty="0">
                <a:solidFill>
                  <a:schemeClr val="bg1"/>
                </a:solidFill>
                <a:latin typeface="Calibri"/>
                <a:ea typeface="Calibri"/>
                <a:cs typeface="Calibri"/>
                <a:sym typeface="Calibri"/>
              </a:rPr>
              <a:t>Conseil des écoles </a:t>
            </a:r>
            <a:r>
              <a:rPr lang="en-CA" sz="2000" dirty="0" err="1">
                <a:solidFill>
                  <a:schemeClr val="bg1"/>
                </a:solidFill>
                <a:latin typeface="Calibri"/>
                <a:ea typeface="Calibri"/>
                <a:cs typeface="Calibri"/>
                <a:sym typeface="Calibri"/>
              </a:rPr>
              <a:t>publiques</a:t>
            </a:r>
            <a:r>
              <a:rPr lang="en-CA" sz="2000" dirty="0">
                <a:solidFill>
                  <a:schemeClr val="bg1"/>
                </a:solidFill>
                <a:latin typeface="Calibri"/>
                <a:ea typeface="Calibri"/>
                <a:cs typeface="Calibri"/>
                <a:sym typeface="Calibri"/>
              </a:rPr>
              <a:t> de </a:t>
            </a:r>
            <a:r>
              <a:rPr lang="en-CA" sz="2000" dirty="0" err="1">
                <a:solidFill>
                  <a:schemeClr val="bg1"/>
                </a:solidFill>
                <a:latin typeface="Calibri"/>
                <a:ea typeface="Calibri"/>
                <a:cs typeface="Calibri"/>
                <a:sym typeface="Calibri"/>
              </a:rPr>
              <a:t>l'Est</a:t>
            </a:r>
            <a:r>
              <a:rPr lang="en-CA" sz="2000" dirty="0">
                <a:solidFill>
                  <a:schemeClr val="bg1"/>
                </a:solidFill>
                <a:latin typeface="Calibri"/>
                <a:ea typeface="Calibri"/>
                <a:cs typeface="Calibri"/>
                <a:sym typeface="Calibri"/>
              </a:rPr>
              <a:t> de </a:t>
            </a:r>
            <a:r>
              <a:rPr lang="en-CA" sz="2000" dirty="0" err="1">
                <a:solidFill>
                  <a:schemeClr val="bg1"/>
                </a:solidFill>
                <a:latin typeface="Calibri"/>
                <a:ea typeface="Calibri"/>
                <a:cs typeface="Calibri"/>
                <a:sym typeface="Calibri"/>
              </a:rPr>
              <a:t>l'Ontario</a:t>
            </a:r>
            <a:endParaRPr lang="en-CA" sz="2000" dirty="0">
              <a:solidFill>
                <a:schemeClr val="bg1"/>
              </a:solidFill>
              <a:latin typeface="Calibri"/>
              <a:ea typeface="Calibri"/>
              <a:cs typeface="Calibri"/>
              <a:sym typeface="Calibri"/>
            </a:endParaRPr>
          </a:p>
          <a:p>
            <a:pPr marL="257175" lvl="1" indent="-257175">
              <a:buFont typeface="Arial" panose="020B0604020202020204" pitchFamily="34" charset="0"/>
              <a:buChar char="•"/>
            </a:pPr>
            <a:r>
              <a:rPr lang="en-CA" sz="2000" dirty="0">
                <a:solidFill>
                  <a:schemeClr val="bg1"/>
                </a:solidFill>
                <a:latin typeface="Calibri"/>
                <a:ea typeface="Calibri"/>
                <a:cs typeface="Calibri"/>
                <a:sym typeface="Calibri"/>
              </a:rPr>
              <a:t>Ottawa </a:t>
            </a:r>
            <a:r>
              <a:rPr lang="en-CA" sz="2000" dirty="0" err="1">
                <a:solidFill>
                  <a:schemeClr val="bg1"/>
                </a:solidFill>
                <a:latin typeface="Calibri"/>
                <a:ea typeface="Calibri"/>
                <a:cs typeface="Calibri"/>
                <a:sym typeface="Calibri"/>
              </a:rPr>
              <a:t>Bilingue</a:t>
            </a:r>
            <a:r>
              <a:rPr lang="en-CA" sz="2000" dirty="0">
                <a:solidFill>
                  <a:schemeClr val="bg1"/>
                </a:solidFill>
                <a:latin typeface="Calibri"/>
                <a:ea typeface="Calibri"/>
                <a:cs typeface="Calibri"/>
                <a:sym typeface="Calibri"/>
              </a:rPr>
              <a:t> - Association des </a:t>
            </a:r>
            <a:r>
              <a:rPr lang="en-CA" sz="2000" dirty="0" err="1">
                <a:solidFill>
                  <a:schemeClr val="bg1"/>
                </a:solidFill>
                <a:latin typeface="Calibri"/>
                <a:ea typeface="Calibri"/>
                <a:cs typeface="Calibri"/>
                <a:sym typeface="Calibri"/>
              </a:rPr>
              <a:t>Communautés</a:t>
            </a:r>
            <a:r>
              <a:rPr lang="en-CA" sz="2000" dirty="0">
                <a:solidFill>
                  <a:schemeClr val="bg1"/>
                </a:solidFill>
                <a:latin typeface="Calibri"/>
                <a:ea typeface="Calibri"/>
                <a:cs typeface="Calibri"/>
                <a:sym typeface="Calibri"/>
              </a:rPr>
              <a:t> Francophones </a:t>
            </a:r>
            <a:r>
              <a:rPr lang="en-CA" sz="2000" dirty="0" err="1">
                <a:solidFill>
                  <a:schemeClr val="bg1"/>
                </a:solidFill>
                <a:latin typeface="Calibri"/>
                <a:ea typeface="Calibri"/>
                <a:cs typeface="Calibri"/>
                <a:sym typeface="Calibri"/>
              </a:rPr>
              <a:t>d'Ottawa</a:t>
            </a:r>
            <a:r>
              <a:rPr lang="en-CA" sz="2000" dirty="0">
                <a:solidFill>
                  <a:schemeClr val="bg1"/>
                </a:solidFill>
                <a:latin typeface="Calibri"/>
                <a:ea typeface="Calibri"/>
                <a:cs typeface="Calibri"/>
                <a:sym typeface="Calibri"/>
              </a:rPr>
              <a:t> (Grant)</a:t>
            </a:r>
          </a:p>
          <a:p>
            <a:pPr marL="257175" lvl="1" indent="-257175">
              <a:buFont typeface="Arial" panose="020B0604020202020204" pitchFamily="34" charset="0"/>
              <a:buChar char="•"/>
            </a:pPr>
            <a:r>
              <a:rPr lang="en-CA" sz="2000" dirty="0">
                <a:solidFill>
                  <a:schemeClr val="bg1"/>
                </a:solidFill>
                <a:latin typeface="Calibri"/>
                <a:ea typeface="Calibri"/>
                <a:cs typeface="Calibri"/>
                <a:sym typeface="Calibri"/>
              </a:rPr>
              <a:t>City of Ottawa -Community Environmental Projects Grant Program (Grant)</a:t>
            </a:r>
          </a:p>
          <a:p>
            <a:pPr marL="257175" lvl="1" indent="-257175">
              <a:buFont typeface="Arial" panose="020B0604020202020204" pitchFamily="34" charset="0"/>
              <a:buChar char="•"/>
            </a:pPr>
            <a:r>
              <a:rPr lang="en-CA" sz="2000" dirty="0">
                <a:solidFill>
                  <a:schemeClr val="bg1"/>
                </a:solidFill>
                <a:latin typeface="Calibri"/>
                <a:ea typeface="Calibri"/>
                <a:cs typeface="Calibri"/>
                <a:sym typeface="Calibri"/>
              </a:rPr>
              <a:t>Sustain Ontario –Ontario Edible Education Network (Webinar Series)  </a:t>
            </a:r>
          </a:p>
          <a:p>
            <a:pPr marL="257175" lvl="1" indent="-257175">
              <a:buFont typeface="Arial" panose="020B0604020202020204" pitchFamily="34" charset="0"/>
              <a:buChar char="•"/>
            </a:pPr>
            <a:r>
              <a:rPr lang="en-CA" sz="2000" dirty="0">
                <a:solidFill>
                  <a:schemeClr val="bg1"/>
                </a:solidFill>
                <a:latin typeface="Calibri"/>
                <a:ea typeface="Calibri"/>
                <a:cs typeface="Calibri"/>
                <a:sym typeface="Calibri"/>
              </a:rPr>
              <a:t>Rideau Rockcliffe Community Resource Centre (Virtual Gardening Workshop)</a:t>
            </a:r>
          </a:p>
          <a:p>
            <a:pPr marL="257175" lvl="1" indent="-257175">
              <a:buFont typeface="Arial" panose="020B0604020202020204" pitchFamily="34" charset="0"/>
              <a:buChar char="•"/>
            </a:pPr>
            <a:r>
              <a:rPr lang="en-CA" sz="2000" dirty="0">
                <a:solidFill>
                  <a:schemeClr val="bg1"/>
                </a:solidFill>
                <a:latin typeface="Calibri"/>
                <a:ea typeface="Calibri"/>
                <a:cs typeface="Calibri"/>
                <a:sym typeface="Calibri"/>
              </a:rPr>
              <a:t>Parkdale Food Centre -Growing Futures (Food Literacy Workshops) </a:t>
            </a:r>
          </a:p>
          <a:p>
            <a:pPr marL="257175" lvl="1" indent="-257175">
              <a:buFont typeface="Arial" panose="020B0604020202020204" pitchFamily="34" charset="0"/>
              <a:buChar char="•"/>
            </a:pPr>
            <a:r>
              <a:rPr lang="en-CA" sz="2000" dirty="0">
                <a:solidFill>
                  <a:schemeClr val="bg1"/>
                </a:solidFill>
                <a:latin typeface="Calibri"/>
                <a:ea typeface="Calibri"/>
                <a:cs typeface="Calibri"/>
                <a:sym typeface="Calibri"/>
              </a:rPr>
              <a:t>Just Food</a:t>
            </a:r>
          </a:p>
          <a:p>
            <a:pPr marL="257175" lvl="1" indent="-257175">
              <a:buFont typeface="Arial" panose="020B0604020202020204" pitchFamily="34" charset="0"/>
              <a:buChar char="•"/>
            </a:pPr>
            <a:r>
              <a:rPr lang="en-CA" sz="2000" dirty="0">
                <a:solidFill>
                  <a:schemeClr val="bg1"/>
                </a:solidFill>
                <a:latin typeface="Calibri"/>
                <a:ea typeface="Calibri"/>
                <a:cs typeface="Calibri"/>
                <a:sym typeface="Calibri"/>
              </a:rPr>
              <a:t>Ottawa School Food Network (Member)</a:t>
            </a:r>
          </a:p>
          <a:p>
            <a:pPr marL="457200" indent="-457200">
              <a:buFont typeface="Arial" panose="020B0604020202020204" pitchFamily="34" charset="0"/>
              <a:buChar char="•"/>
            </a:pPr>
            <a:endParaRPr lang="en-CA" sz="2400" dirty="0">
              <a:solidFill>
                <a:schemeClr val="bg1"/>
              </a:solidFill>
            </a:endParaRPr>
          </a:p>
        </p:txBody>
      </p:sp>
      <p:pic>
        <p:nvPicPr>
          <p:cNvPr id="5" name="Picture 4">
            <a:extLst>
              <a:ext uri="{FF2B5EF4-FFF2-40B4-BE49-F238E27FC236}">
                <a16:creationId xmlns:a16="http://schemas.microsoft.com/office/drawing/2014/main" id="{A5D04897-6A1D-44CA-96D7-FC1310B669B0}"/>
              </a:ext>
            </a:extLst>
          </p:cNvPr>
          <p:cNvPicPr>
            <a:picLocks noChangeAspect="1"/>
          </p:cNvPicPr>
          <p:nvPr/>
        </p:nvPicPr>
        <p:blipFill>
          <a:blip r:embed="rId3"/>
          <a:stretch>
            <a:fillRect/>
          </a:stretch>
        </p:blipFill>
        <p:spPr>
          <a:xfrm>
            <a:off x="251364" y="1971139"/>
            <a:ext cx="3283688" cy="4378252"/>
          </a:xfrm>
          <a:prstGeom prst="rect">
            <a:avLst/>
          </a:prstGeom>
        </p:spPr>
      </p:pic>
    </p:spTree>
    <p:extLst>
      <p:ext uri="{BB962C8B-B14F-4D97-AF65-F5344CB8AC3E}">
        <p14:creationId xmlns:p14="http://schemas.microsoft.com/office/powerpoint/2010/main" val="32441940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Shape 187"/>
          <p:cNvSpPr txBox="1">
            <a:spLocks noGrp="1"/>
          </p:cNvSpPr>
          <p:nvPr>
            <p:ph type="title" idx="4294967295"/>
          </p:nvPr>
        </p:nvSpPr>
        <p:spPr>
          <a:xfrm>
            <a:off x="432976" y="0"/>
            <a:ext cx="8229600" cy="923925"/>
          </a:xfrm>
          <a:prstGeom prst="rect">
            <a:avLst/>
          </a:prstGeom>
          <a:noFill/>
          <a:ln>
            <a:noFill/>
          </a:ln>
        </p:spPr>
        <p:txBody>
          <a:bodyPr wrap="square" lIns="91425" tIns="45700" rIns="91425" bIns="45700" anchor="ctr" anchorCtr="0">
            <a:noAutofit/>
          </a:bodyPr>
          <a:lstStyle/>
          <a:p>
            <a:pPr marL="0" marR="0" lvl="0" indent="0" algn="ctr" rtl="0">
              <a:spcBef>
                <a:spcPts val="0"/>
              </a:spcBef>
              <a:buClr>
                <a:srgbClr val="336600"/>
              </a:buClr>
              <a:buSzPct val="25000"/>
              <a:buFont typeface="PT Sans"/>
              <a:buNone/>
            </a:pPr>
            <a:r>
              <a:rPr lang="en-CA" sz="3200" b="0" i="0" u="none" strike="noStrike" cap="none" dirty="0">
                <a:solidFill>
                  <a:schemeClr val="bg1"/>
                </a:solidFill>
                <a:effectLst>
                  <a:outerShdw blurRad="38100" dist="38100" dir="2700000" algn="tl">
                    <a:srgbClr val="000000">
                      <a:alpha val="43137"/>
                    </a:srgbClr>
                  </a:outerShdw>
                </a:effectLst>
                <a:latin typeface="+mj-lt"/>
                <a:ea typeface="PT Sans"/>
                <a:cs typeface="PT Sans"/>
                <a:sym typeface="PT Sans"/>
              </a:rPr>
              <a:t>Senior Organic Gardeners- SOG</a:t>
            </a:r>
          </a:p>
        </p:txBody>
      </p:sp>
      <p:pic>
        <p:nvPicPr>
          <p:cNvPr id="7" name="Picture 6" descr="Chistine teaching at Indo-Canadian Seniors Grou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07067">
            <a:off x="365718" y="2644359"/>
            <a:ext cx="4249317" cy="3186335"/>
          </a:xfrm>
          <a:prstGeom prst="rect">
            <a:avLst/>
          </a:prstGeom>
        </p:spPr>
      </p:pic>
      <p:pic>
        <p:nvPicPr>
          <p:cNvPr id="8" name="Picture 7" descr="Clementine Apr 24 2018 #8.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56397">
            <a:off x="4858129" y="3813977"/>
            <a:ext cx="3576634" cy="2682476"/>
          </a:xfrm>
          <a:prstGeom prst="rect">
            <a:avLst/>
          </a:prstGeom>
        </p:spPr>
      </p:pic>
      <p:pic>
        <p:nvPicPr>
          <p:cNvPr id="10" name="Picture 9" descr="Participants at SNMC.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29051">
            <a:off x="4431813" y="1190985"/>
            <a:ext cx="3698277" cy="2773708"/>
          </a:xfrm>
          <a:prstGeom prst="rect">
            <a:avLst/>
          </a:prstGeom>
        </p:spPr>
      </p:pic>
      <p:sp>
        <p:nvSpPr>
          <p:cNvPr id="2" name="TextBox 1">
            <a:extLst>
              <a:ext uri="{FF2B5EF4-FFF2-40B4-BE49-F238E27FC236}">
                <a16:creationId xmlns:a16="http://schemas.microsoft.com/office/drawing/2014/main" id="{F7D20F56-1FE9-2947-8C2C-52237F857C56}"/>
              </a:ext>
            </a:extLst>
          </p:cNvPr>
          <p:cNvSpPr txBox="1"/>
          <p:nvPr/>
        </p:nvSpPr>
        <p:spPr>
          <a:xfrm>
            <a:off x="749512" y="1459752"/>
            <a:ext cx="1587515" cy="830997"/>
          </a:xfrm>
          <a:prstGeom prst="rect">
            <a:avLst/>
          </a:prstGeom>
          <a:noFill/>
        </p:spPr>
        <p:txBody>
          <a:bodyPr wrap="square" rtlCol="0">
            <a:spAutoFit/>
          </a:bodyPr>
          <a:lstStyle/>
          <a:p>
            <a:r>
              <a:rPr lang="en-US" sz="4800" b="1" dirty="0">
                <a:solidFill>
                  <a:schemeClr val="bg1"/>
                </a:solidFill>
              </a:rPr>
              <a:t>2021</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4" name="Shape 171"/>
          <p:cNvSpPr txBox="1">
            <a:spLocks/>
          </p:cNvSpPr>
          <p:nvPr/>
        </p:nvSpPr>
        <p:spPr>
          <a:xfrm>
            <a:off x="549589" y="139882"/>
            <a:ext cx="8229600" cy="1143000"/>
          </a:xfrm>
          <a:prstGeom prst="rect">
            <a:avLst/>
          </a:prstGeom>
          <a:noFill/>
          <a:ln>
            <a:noFill/>
          </a:ln>
        </p:spPr>
        <p:txBody>
          <a:bodyPr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pPr algn="ctr">
              <a:buClr>
                <a:srgbClr val="336600"/>
              </a:buClr>
              <a:buSzPct val="25000"/>
              <a:buFont typeface="PT Sans"/>
              <a:buNone/>
            </a:pPr>
            <a:r>
              <a:rPr lang="en-CA" sz="4400" dirty="0">
                <a:solidFill>
                  <a:schemeClr val="bg1"/>
                </a:solidFill>
                <a:latin typeface="+mj-lt"/>
                <a:ea typeface="PT Sans"/>
                <a:cs typeface="PT Sans"/>
                <a:sym typeface="PT Sans"/>
              </a:rPr>
              <a:t>Senior Organic Gardeners - SOG</a:t>
            </a:r>
          </a:p>
        </p:txBody>
      </p:sp>
      <p:pic>
        <p:nvPicPr>
          <p:cNvPr id="5" name="Picture 4" descr="HERBS FOR SHARING! SOG.jpg">
            <a:extLst>
              <a:ext uri="{FF2B5EF4-FFF2-40B4-BE49-F238E27FC236}">
                <a16:creationId xmlns:a16="http://schemas.microsoft.com/office/drawing/2014/main" id="{4346F417-F781-413E-B3BB-AA5A478DB0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3429000"/>
            <a:ext cx="3429000" cy="2571750"/>
          </a:xfrm>
          <a:prstGeom prst="rect">
            <a:avLst/>
          </a:prstGeom>
        </p:spPr>
      </p:pic>
      <p:sp>
        <p:nvSpPr>
          <p:cNvPr id="6" name="TextBox 5">
            <a:extLst>
              <a:ext uri="{FF2B5EF4-FFF2-40B4-BE49-F238E27FC236}">
                <a16:creationId xmlns:a16="http://schemas.microsoft.com/office/drawing/2014/main" id="{D32AA44C-AE48-40A0-B172-6E05D0316A62}"/>
              </a:ext>
            </a:extLst>
          </p:cNvPr>
          <p:cNvSpPr txBox="1"/>
          <p:nvPr/>
        </p:nvSpPr>
        <p:spPr>
          <a:xfrm>
            <a:off x="1208467" y="1504457"/>
            <a:ext cx="2949846" cy="1107996"/>
          </a:xfrm>
          <a:prstGeom prst="rect">
            <a:avLst/>
          </a:prstGeom>
          <a:noFill/>
        </p:spPr>
        <p:txBody>
          <a:bodyPr wrap="none" rtlCol="0">
            <a:spAutoFit/>
          </a:bodyPr>
          <a:lstStyle/>
          <a:p>
            <a:r>
              <a:rPr lang="en-CA" sz="1500" b="1" dirty="0">
                <a:solidFill>
                  <a:schemeClr val="accent6">
                    <a:lumMod val="50000"/>
                  </a:schemeClr>
                </a:solidFill>
                <a:latin typeface="Calibri" panose="020F0502020204030204" pitchFamily="34" charset="0"/>
                <a:cs typeface="Calibri" panose="020F0502020204030204" pitchFamily="34" charset="0"/>
              </a:rPr>
              <a:t>Staff</a:t>
            </a:r>
          </a:p>
          <a:p>
            <a:r>
              <a:rPr lang="en-CA" sz="1500" b="1" dirty="0">
                <a:solidFill>
                  <a:schemeClr val="accent6">
                    <a:lumMod val="50000"/>
                  </a:schemeClr>
                </a:solidFill>
                <a:latin typeface="Calibri" panose="020F0502020204030204" pitchFamily="34" charset="0"/>
                <a:cs typeface="Calibri" panose="020F0502020204030204" pitchFamily="34" charset="0"/>
              </a:rPr>
              <a:t>Chelsea Dozois - SOG Manager</a:t>
            </a:r>
          </a:p>
          <a:p>
            <a:r>
              <a:rPr lang="en-CA" sz="1500" b="1" dirty="0">
                <a:solidFill>
                  <a:schemeClr val="accent6">
                    <a:lumMod val="50000"/>
                  </a:schemeClr>
                </a:solidFill>
                <a:latin typeface="Calibri" panose="020F0502020204030204" pitchFamily="34" charset="0"/>
                <a:cs typeface="Calibri" panose="020F0502020204030204" pitchFamily="34" charset="0"/>
              </a:rPr>
              <a:t>Rob Danforth- Gardening Coaches:</a:t>
            </a:r>
            <a:endParaRPr lang="en-CA" sz="1500" dirty="0">
              <a:solidFill>
                <a:schemeClr val="accent6">
                  <a:lumMod val="50000"/>
                </a:schemeClr>
              </a:solidFill>
              <a:latin typeface="Calibri" panose="020F0502020204030204" pitchFamily="34" charset="0"/>
              <a:cs typeface="Calibri" panose="020F0502020204030204" pitchFamily="34" charset="0"/>
            </a:endParaRPr>
          </a:p>
          <a:p>
            <a:br>
              <a:rPr lang="en-CA" sz="1050" dirty="0">
                <a:solidFill>
                  <a:schemeClr val="accent6">
                    <a:lumMod val="50000"/>
                  </a:schemeClr>
                </a:solidFill>
              </a:rPr>
            </a:br>
            <a:endParaRPr lang="en-CA" sz="1050" dirty="0">
              <a:solidFill>
                <a:schemeClr val="accent6">
                  <a:lumMod val="50000"/>
                </a:schemeClr>
              </a:solidFill>
            </a:endParaRPr>
          </a:p>
        </p:txBody>
      </p:sp>
      <p:pic>
        <p:nvPicPr>
          <p:cNvPr id="8" name="Picture 2" descr="Christine with Somali Gardeners.JPG">
            <a:extLst>
              <a:ext uri="{FF2B5EF4-FFF2-40B4-BE49-F238E27FC236}">
                <a16:creationId xmlns:a16="http://schemas.microsoft.com/office/drawing/2014/main" id="{7D5CE769-4D4C-4CD6-983A-9A66D46015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3192" y="1550195"/>
            <a:ext cx="3593828" cy="26953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42971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Shape 187"/>
          <p:cNvSpPr txBox="1">
            <a:spLocks noGrp="1"/>
          </p:cNvSpPr>
          <p:nvPr>
            <p:ph type="title" idx="4294967295"/>
          </p:nvPr>
        </p:nvSpPr>
        <p:spPr>
          <a:xfrm>
            <a:off x="432976" y="0"/>
            <a:ext cx="8229600" cy="923925"/>
          </a:xfrm>
          <a:prstGeom prst="rect">
            <a:avLst/>
          </a:prstGeom>
          <a:noFill/>
          <a:ln>
            <a:noFill/>
          </a:ln>
        </p:spPr>
        <p:txBody>
          <a:bodyPr wrap="square" lIns="91425" tIns="45700" rIns="91425" bIns="45700" anchor="ctr" anchorCtr="0">
            <a:noAutofit/>
          </a:bodyPr>
          <a:lstStyle/>
          <a:p>
            <a:pPr marL="0" marR="0" lvl="0" indent="0" algn="ctr" rtl="0">
              <a:spcBef>
                <a:spcPts val="0"/>
              </a:spcBef>
              <a:buClr>
                <a:srgbClr val="336600"/>
              </a:buClr>
              <a:buSzPct val="25000"/>
              <a:buFont typeface="PT Sans"/>
              <a:buNone/>
            </a:pPr>
            <a:r>
              <a:rPr lang="en-CA" sz="3200" b="0" i="0" u="none" strike="noStrike" cap="none" dirty="0">
                <a:solidFill>
                  <a:schemeClr val="bg1"/>
                </a:solidFill>
                <a:effectLst>
                  <a:outerShdw blurRad="38100" dist="38100" dir="2700000" algn="tl">
                    <a:srgbClr val="000000">
                      <a:alpha val="43137"/>
                    </a:srgbClr>
                  </a:outerShdw>
                </a:effectLst>
                <a:latin typeface="+mj-lt"/>
                <a:ea typeface="PT Sans"/>
                <a:cs typeface="PT Sans"/>
                <a:sym typeface="PT Sans"/>
              </a:rPr>
              <a:t>Senior Organic Gardeners- SOG</a:t>
            </a:r>
          </a:p>
        </p:txBody>
      </p:sp>
      <p:pic>
        <p:nvPicPr>
          <p:cNvPr id="6" name="Picture 5"/>
          <p:cNvPicPr>
            <a:picLocks noChangeAspect="1"/>
          </p:cNvPicPr>
          <p:nvPr/>
        </p:nvPicPr>
        <p:blipFill>
          <a:blip r:embed="rId3"/>
          <a:stretch>
            <a:fillRect/>
          </a:stretch>
        </p:blipFill>
        <p:spPr>
          <a:xfrm>
            <a:off x="4372481" y="972520"/>
            <a:ext cx="4639227" cy="3474219"/>
          </a:xfrm>
          <a:prstGeom prst="rect">
            <a:avLst/>
          </a:prstGeom>
        </p:spPr>
      </p:pic>
      <p:pic>
        <p:nvPicPr>
          <p:cNvPr id="7" name="Picture 6"/>
          <p:cNvPicPr>
            <a:picLocks noChangeAspect="1"/>
          </p:cNvPicPr>
          <p:nvPr/>
        </p:nvPicPr>
        <p:blipFill>
          <a:blip r:embed="rId4"/>
          <a:stretch>
            <a:fillRect/>
          </a:stretch>
        </p:blipFill>
        <p:spPr>
          <a:xfrm>
            <a:off x="3255094" y="4103307"/>
            <a:ext cx="3218653" cy="2406022"/>
          </a:xfrm>
          <a:prstGeom prst="rect">
            <a:avLst/>
          </a:prstGeom>
        </p:spPr>
      </p:pic>
      <p:sp>
        <p:nvSpPr>
          <p:cNvPr id="4" name="TextBox 3">
            <a:extLst>
              <a:ext uri="{FF2B5EF4-FFF2-40B4-BE49-F238E27FC236}">
                <a16:creationId xmlns:a16="http://schemas.microsoft.com/office/drawing/2014/main" id="{CE864A17-69AF-4C40-8869-E47A77BF8494}"/>
              </a:ext>
            </a:extLst>
          </p:cNvPr>
          <p:cNvSpPr txBox="1"/>
          <p:nvPr/>
        </p:nvSpPr>
        <p:spPr>
          <a:xfrm>
            <a:off x="6934218" y="5028513"/>
            <a:ext cx="1728358" cy="830997"/>
          </a:xfrm>
          <a:prstGeom prst="rect">
            <a:avLst/>
          </a:prstGeom>
          <a:noFill/>
        </p:spPr>
        <p:txBody>
          <a:bodyPr wrap="none" rtlCol="0">
            <a:spAutoFit/>
          </a:bodyPr>
          <a:lstStyle/>
          <a:p>
            <a:r>
              <a:rPr lang="en-US" sz="4800" b="1" dirty="0">
                <a:solidFill>
                  <a:schemeClr val="bg1"/>
                </a:solidFill>
              </a:rPr>
              <a:t>2021 </a:t>
            </a:r>
          </a:p>
        </p:txBody>
      </p:sp>
      <p:sp>
        <p:nvSpPr>
          <p:cNvPr id="8" name="TextBox 7">
            <a:extLst>
              <a:ext uri="{FF2B5EF4-FFF2-40B4-BE49-F238E27FC236}">
                <a16:creationId xmlns:a16="http://schemas.microsoft.com/office/drawing/2014/main" id="{4A77D74D-B25C-4C14-8852-90A5C4B0039F}"/>
              </a:ext>
            </a:extLst>
          </p:cNvPr>
          <p:cNvSpPr txBox="1"/>
          <p:nvPr/>
        </p:nvSpPr>
        <p:spPr>
          <a:xfrm>
            <a:off x="432976" y="1155357"/>
            <a:ext cx="3627603" cy="3323987"/>
          </a:xfrm>
          <a:prstGeom prst="rect">
            <a:avLst/>
          </a:prstGeom>
          <a:noFill/>
        </p:spPr>
        <p:txBody>
          <a:bodyPr wrap="square" rtlCol="0">
            <a:spAutoFit/>
          </a:bodyPr>
          <a:lstStyle/>
          <a:p>
            <a:pPr algn="ctr"/>
            <a:r>
              <a:rPr lang="en-US" b="1" dirty="0">
                <a:solidFill>
                  <a:schemeClr val="bg1"/>
                </a:solidFill>
              </a:rPr>
              <a:t>Margaret </a:t>
            </a:r>
            <a:r>
              <a:rPr lang="en-US" b="1" dirty="0" err="1">
                <a:solidFill>
                  <a:schemeClr val="bg1"/>
                </a:solidFill>
              </a:rPr>
              <a:t>Tourond</a:t>
            </a:r>
            <a:r>
              <a:rPr lang="en-US" b="1" dirty="0">
                <a:solidFill>
                  <a:schemeClr val="bg1"/>
                </a:solidFill>
              </a:rPr>
              <a:t> Townson</a:t>
            </a:r>
          </a:p>
          <a:p>
            <a:pPr algn="ctr"/>
            <a:r>
              <a:rPr lang="en-US" dirty="0">
                <a:solidFill>
                  <a:schemeClr val="bg1"/>
                </a:solidFill>
              </a:rPr>
              <a:t>SOG Program Director (Retiring)</a:t>
            </a:r>
          </a:p>
          <a:p>
            <a:pPr algn="ctr"/>
            <a:r>
              <a:rPr lang="en-US" b="1" dirty="0">
                <a:solidFill>
                  <a:schemeClr val="bg1"/>
                </a:solidFill>
              </a:rPr>
              <a:t>Betty Weil</a:t>
            </a:r>
          </a:p>
          <a:p>
            <a:pPr algn="ctr"/>
            <a:r>
              <a:rPr lang="en-US" dirty="0">
                <a:solidFill>
                  <a:schemeClr val="bg1"/>
                </a:solidFill>
              </a:rPr>
              <a:t>SOG Program Director – Incoming</a:t>
            </a:r>
            <a:br>
              <a:rPr lang="en-CA" dirty="0">
                <a:solidFill>
                  <a:schemeClr val="bg1"/>
                </a:solidFill>
              </a:rPr>
            </a:br>
            <a:r>
              <a:rPr lang="en-CA" b="1" dirty="0">
                <a:solidFill>
                  <a:schemeClr val="bg1"/>
                </a:solidFill>
              </a:rPr>
              <a:t>Siddharth S.</a:t>
            </a:r>
          </a:p>
          <a:p>
            <a:pPr algn="ctr"/>
            <a:r>
              <a:rPr lang="en-CA" dirty="0">
                <a:solidFill>
                  <a:schemeClr val="bg1"/>
                </a:solidFill>
              </a:rPr>
              <a:t>SOG Financial Affairs</a:t>
            </a:r>
          </a:p>
          <a:p>
            <a:pPr algn="ctr"/>
            <a:endParaRPr lang="en-CA" dirty="0">
              <a:solidFill>
                <a:schemeClr val="bg1"/>
              </a:solidFill>
            </a:endParaRPr>
          </a:p>
          <a:p>
            <a:pPr algn="ctr"/>
            <a:r>
              <a:rPr lang="en-CA" b="1" dirty="0">
                <a:solidFill>
                  <a:schemeClr val="bg1"/>
                </a:solidFill>
              </a:rPr>
              <a:t>SOG Advisory Group</a:t>
            </a:r>
          </a:p>
          <a:p>
            <a:pPr algn="ctr"/>
            <a:r>
              <a:rPr lang="en-CA" dirty="0">
                <a:solidFill>
                  <a:schemeClr val="bg1"/>
                </a:solidFill>
              </a:rPr>
              <a:t>Chelsea Dozois</a:t>
            </a:r>
            <a:endParaRPr lang="en-CA" b="1" dirty="0">
              <a:solidFill>
                <a:schemeClr val="bg1"/>
              </a:solidFill>
            </a:endParaRPr>
          </a:p>
          <a:p>
            <a:pPr algn="ctr"/>
            <a:r>
              <a:rPr lang="en-CA" dirty="0">
                <a:solidFill>
                  <a:schemeClr val="bg1"/>
                </a:solidFill>
              </a:rPr>
              <a:t>Christine Matheson</a:t>
            </a:r>
          </a:p>
          <a:p>
            <a:pPr algn="ctr"/>
            <a:r>
              <a:rPr lang="en-CA" dirty="0">
                <a:solidFill>
                  <a:schemeClr val="bg1"/>
                </a:solidFill>
              </a:rPr>
              <a:t>Adele McKay</a:t>
            </a:r>
          </a:p>
          <a:p>
            <a:pPr algn="ctr"/>
            <a:r>
              <a:rPr lang="en-CA" dirty="0">
                <a:solidFill>
                  <a:schemeClr val="bg1"/>
                </a:solidFill>
              </a:rPr>
              <a:t>Christine O.</a:t>
            </a:r>
          </a:p>
          <a:p>
            <a:pPr algn="ctr"/>
            <a:r>
              <a:rPr lang="en-CA" dirty="0">
                <a:solidFill>
                  <a:schemeClr val="bg1"/>
                </a:solidFill>
              </a:rPr>
              <a:t>Hazel P. </a:t>
            </a:r>
          </a:p>
          <a:p>
            <a:pPr algn="ctr"/>
            <a:r>
              <a:rPr lang="en-CA" dirty="0">
                <a:solidFill>
                  <a:schemeClr val="bg1"/>
                </a:solidFill>
              </a:rPr>
              <a:t>Karen Arsenault</a:t>
            </a:r>
          </a:p>
          <a:p>
            <a:endParaRPr lang="en-US" dirty="0">
              <a:solidFill>
                <a:schemeClr val="bg1"/>
              </a:solidFill>
            </a:endParaRPr>
          </a:p>
        </p:txBody>
      </p:sp>
      <p:sp>
        <p:nvSpPr>
          <p:cNvPr id="9" name="Rectangle 8">
            <a:extLst>
              <a:ext uri="{FF2B5EF4-FFF2-40B4-BE49-F238E27FC236}">
                <a16:creationId xmlns:a16="http://schemas.microsoft.com/office/drawing/2014/main" id="{08954CC4-C538-4D3A-9D29-DCB862901FEC}"/>
              </a:ext>
            </a:extLst>
          </p:cNvPr>
          <p:cNvSpPr/>
          <p:nvPr/>
        </p:nvSpPr>
        <p:spPr>
          <a:xfrm>
            <a:off x="202741" y="4816558"/>
            <a:ext cx="2822118" cy="1692771"/>
          </a:xfrm>
          <a:prstGeom prst="rect">
            <a:avLst/>
          </a:prstGeom>
        </p:spPr>
        <p:txBody>
          <a:bodyPr wrap="square">
            <a:spAutoFit/>
          </a:bodyPr>
          <a:lstStyle/>
          <a:p>
            <a:pPr algn="ctr"/>
            <a:r>
              <a:rPr lang="en-CA" sz="1800" b="1" dirty="0">
                <a:solidFill>
                  <a:schemeClr val="bg1"/>
                </a:solidFill>
                <a:latin typeface="Calibri" panose="020F0502020204030204" pitchFamily="34" charset="0"/>
                <a:cs typeface="Calibri" panose="020F0502020204030204" pitchFamily="34" charset="0"/>
              </a:rPr>
              <a:t>Honouring Mary Lou </a:t>
            </a:r>
            <a:r>
              <a:rPr lang="en-CA" sz="1800" b="1" dirty="0" err="1">
                <a:solidFill>
                  <a:schemeClr val="bg1"/>
                </a:solidFill>
                <a:latin typeface="Calibri" panose="020F0502020204030204" pitchFamily="34" charset="0"/>
                <a:cs typeface="Calibri" panose="020F0502020204030204" pitchFamily="34" charset="0"/>
              </a:rPr>
              <a:t>Iatail</a:t>
            </a:r>
            <a:r>
              <a:rPr lang="en-CA" sz="1800" b="1" dirty="0">
                <a:solidFill>
                  <a:schemeClr val="bg1"/>
                </a:solidFill>
                <a:latin typeface="Calibri" panose="020F0502020204030204" pitchFamily="34" charset="0"/>
                <a:cs typeface="Calibri" panose="020F0502020204030204" pitchFamily="34" charset="0"/>
              </a:rPr>
              <a:t>- </a:t>
            </a:r>
          </a:p>
          <a:p>
            <a:pPr algn="ctr"/>
            <a:r>
              <a:rPr lang="en-CA" sz="1800" b="1" dirty="0">
                <a:solidFill>
                  <a:schemeClr val="bg1"/>
                </a:solidFill>
                <a:latin typeface="Calibri" panose="020F0502020204030204" pitchFamily="34" charset="0"/>
                <a:cs typeface="Calibri" panose="020F0502020204030204" pitchFamily="34" charset="0"/>
              </a:rPr>
              <a:t>Former Advisory Group member passed away in 2021. </a:t>
            </a:r>
            <a:endParaRPr lang="en-CA" sz="1200" dirty="0">
              <a:solidFill>
                <a:schemeClr val="bg1"/>
              </a:solidFill>
              <a:latin typeface="Calibri" panose="020F0502020204030204" pitchFamily="34" charset="0"/>
              <a:cs typeface="Calibri" panose="020F0502020204030204" pitchFamily="34" charset="0"/>
            </a:endParaRPr>
          </a:p>
          <a:p>
            <a:br>
              <a:rPr lang="en-CA" sz="1600" dirty="0">
                <a:solidFill>
                  <a:schemeClr val="bg1"/>
                </a:solidFill>
              </a:rPr>
            </a:br>
            <a:endParaRPr lang="en-CA" sz="1600" dirty="0">
              <a:solidFill>
                <a:schemeClr val="bg1"/>
              </a:solidFill>
            </a:endParaRPr>
          </a:p>
        </p:txBody>
      </p:sp>
    </p:spTree>
    <p:extLst>
      <p:ext uri="{BB962C8B-B14F-4D97-AF65-F5344CB8AC3E}">
        <p14:creationId xmlns:p14="http://schemas.microsoft.com/office/powerpoint/2010/main" val="34187826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Shape 187"/>
          <p:cNvSpPr txBox="1">
            <a:spLocks noGrp="1"/>
          </p:cNvSpPr>
          <p:nvPr>
            <p:ph type="title" idx="4294967295"/>
          </p:nvPr>
        </p:nvSpPr>
        <p:spPr>
          <a:xfrm>
            <a:off x="432976" y="0"/>
            <a:ext cx="8229600" cy="923925"/>
          </a:xfrm>
          <a:prstGeom prst="rect">
            <a:avLst/>
          </a:prstGeom>
          <a:noFill/>
          <a:ln>
            <a:noFill/>
          </a:ln>
        </p:spPr>
        <p:txBody>
          <a:bodyPr wrap="square" lIns="91425" tIns="45700" rIns="91425" bIns="45700" anchor="ctr" anchorCtr="0">
            <a:noAutofit/>
          </a:bodyPr>
          <a:lstStyle/>
          <a:p>
            <a:pPr marL="0" marR="0" lvl="0" indent="0" algn="ctr" rtl="0">
              <a:spcBef>
                <a:spcPts val="0"/>
              </a:spcBef>
              <a:buClr>
                <a:srgbClr val="336600"/>
              </a:buClr>
              <a:buSzPct val="25000"/>
              <a:buFont typeface="PT Sans"/>
              <a:buNone/>
            </a:pPr>
            <a:r>
              <a:rPr lang="en-CA" sz="3200" b="0" i="0" u="none" strike="noStrike" cap="none" dirty="0">
                <a:solidFill>
                  <a:schemeClr val="bg1"/>
                </a:solidFill>
                <a:effectLst>
                  <a:outerShdw blurRad="38100" dist="38100" dir="2700000" algn="tl">
                    <a:srgbClr val="000000">
                      <a:alpha val="43137"/>
                    </a:srgbClr>
                  </a:outerShdw>
                </a:effectLst>
                <a:latin typeface="+mj-lt"/>
                <a:ea typeface="PT Sans"/>
                <a:cs typeface="PT Sans"/>
                <a:sym typeface="PT Sans"/>
              </a:rPr>
              <a:t>Margaret </a:t>
            </a:r>
            <a:r>
              <a:rPr lang="en-CA" sz="3200" b="0" i="0" u="none" strike="noStrike" cap="none" dirty="0" err="1">
                <a:solidFill>
                  <a:schemeClr val="bg1"/>
                </a:solidFill>
                <a:effectLst>
                  <a:outerShdw blurRad="38100" dist="38100" dir="2700000" algn="tl">
                    <a:srgbClr val="000000">
                      <a:alpha val="43137"/>
                    </a:srgbClr>
                  </a:outerShdw>
                </a:effectLst>
                <a:latin typeface="+mj-lt"/>
                <a:ea typeface="PT Sans"/>
                <a:cs typeface="PT Sans"/>
                <a:sym typeface="PT Sans"/>
              </a:rPr>
              <a:t>Tourond</a:t>
            </a:r>
            <a:r>
              <a:rPr lang="en-CA" sz="3200" b="0" i="0" u="none" strike="noStrike" cap="none" dirty="0">
                <a:solidFill>
                  <a:schemeClr val="bg1"/>
                </a:solidFill>
                <a:effectLst>
                  <a:outerShdw blurRad="38100" dist="38100" dir="2700000" algn="tl">
                    <a:srgbClr val="000000">
                      <a:alpha val="43137"/>
                    </a:srgbClr>
                  </a:outerShdw>
                </a:effectLst>
                <a:latin typeface="+mj-lt"/>
                <a:ea typeface="PT Sans"/>
                <a:cs typeface="PT Sans"/>
                <a:sym typeface="PT Sans"/>
              </a:rPr>
              <a:t> Townson</a:t>
            </a:r>
          </a:p>
        </p:txBody>
      </p:sp>
      <p:pic>
        <p:nvPicPr>
          <p:cNvPr id="6" name="Picture 5">
            <a:extLst>
              <a:ext uri="{FF2B5EF4-FFF2-40B4-BE49-F238E27FC236}">
                <a16:creationId xmlns:a16="http://schemas.microsoft.com/office/drawing/2014/main" id="{D01D7B9E-CEF7-40F4-9262-DEB79C1074A6}"/>
              </a:ext>
            </a:extLst>
          </p:cNvPr>
          <p:cNvPicPr>
            <a:picLocks noChangeAspect="1"/>
          </p:cNvPicPr>
          <p:nvPr/>
        </p:nvPicPr>
        <p:blipFill>
          <a:blip r:embed="rId3"/>
          <a:stretch>
            <a:fillRect/>
          </a:stretch>
        </p:blipFill>
        <p:spPr>
          <a:xfrm>
            <a:off x="5857210" y="1609507"/>
            <a:ext cx="3187301" cy="5130159"/>
          </a:xfrm>
          <a:prstGeom prst="rect">
            <a:avLst/>
          </a:prstGeom>
        </p:spPr>
      </p:pic>
      <p:graphicFrame>
        <p:nvGraphicFramePr>
          <p:cNvPr id="5" name="Object 4">
            <a:extLst>
              <a:ext uri="{FF2B5EF4-FFF2-40B4-BE49-F238E27FC236}">
                <a16:creationId xmlns:a16="http://schemas.microsoft.com/office/drawing/2014/main" id="{928B71A9-1E78-425D-9C5C-BF0EF2C16241}"/>
              </a:ext>
            </a:extLst>
          </p:cNvPr>
          <p:cNvGraphicFramePr>
            <a:graphicFrameLocks noChangeAspect="1"/>
          </p:cNvGraphicFramePr>
          <p:nvPr>
            <p:extLst>
              <p:ext uri="{D42A27DB-BD31-4B8C-83A1-F6EECF244321}">
                <p14:modId xmlns:p14="http://schemas.microsoft.com/office/powerpoint/2010/main" val="2304290296"/>
              </p:ext>
            </p:extLst>
          </p:nvPr>
        </p:nvGraphicFramePr>
        <p:xfrm>
          <a:off x="1456241" y="956792"/>
          <a:ext cx="4660900" cy="4064000"/>
        </p:xfrm>
        <a:graphic>
          <a:graphicData uri="http://schemas.openxmlformats.org/presentationml/2006/ole">
            <mc:AlternateContent xmlns:mc="http://schemas.openxmlformats.org/markup-compatibility/2006">
              <mc:Choice xmlns:v="urn:schemas-microsoft-com:vml" Requires="v">
                <p:oleObj name="Bitmap Image" r:id="rId4" imgW="10153800" imgH="8959680" progId="Paint.Picture">
                  <p:embed/>
                </p:oleObj>
              </mc:Choice>
              <mc:Fallback>
                <p:oleObj name="Bitmap Image" r:id="rId4" imgW="10153800" imgH="8959680" progId="Paint.Picture">
                  <p:embed/>
                  <p:pic>
                    <p:nvPicPr>
                      <p:cNvPr id="5" name="Object 4">
                        <a:extLst>
                          <a:ext uri="{FF2B5EF4-FFF2-40B4-BE49-F238E27FC236}">
                            <a16:creationId xmlns:a16="http://schemas.microsoft.com/office/drawing/2014/main" id="{928B71A9-1E78-425D-9C5C-BF0EF2C16241}"/>
                          </a:ext>
                        </a:extLst>
                      </p:cNvPr>
                      <p:cNvPicPr/>
                      <p:nvPr/>
                    </p:nvPicPr>
                    <p:blipFill>
                      <a:blip r:embed="rId5"/>
                      <a:stretch>
                        <a:fillRect/>
                      </a:stretch>
                    </p:blipFill>
                    <p:spPr>
                      <a:xfrm>
                        <a:off x="1456241" y="956792"/>
                        <a:ext cx="4660900" cy="4064000"/>
                      </a:xfrm>
                      <a:prstGeom prst="rect">
                        <a:avLst/>
                      </a:prstGeom>
                    </p:spPr>
                  </p:pic>
                </p:oleObj>
              </mc:Fallback>
            </mc:AlternateContent>
          </a:graphicData>
        </a:graphic>
      </p:graphicFrame>
      <p:pic>
        <p:nvPicPr>
          <p:cNvPr id="3" name="Picture 2">
            <a:extLst>
              <a:ext uri="{FF2B5EF4-FFF2-40B4-BE49-F238E27FC236}">
                <a16:creationId xmlns:a16="http://schemas.microsoft.com/office/drawing/2014/main" id="{0DD6553E-99AA-4E8E-923B-E3D0C0FA191D}"/>
              </a:ext>
            </a:extLst>
          </p:cNvPr>
          <p:cNvPicPr>
            <a:picLocks noChangeAspect="1"/>
          </p:cNvPicPr>
          <p:nvPr/>
        </p:nvPicPr>
        <p:blipFill>
          <a:blip r:embed="rId6"/>
          <a:stretch>
            <a:fillRect/>
          </a:stretch>
        </p:blipFill>
        <p:spPr>
          <a:xfrm>
            <a:off x="99489" y="3873347"/>
            <a:ext cx="3295819" cy="2984653"/>
          </a:xfrm>
          <a:prstGeom prst="rect">
            <a:avLst/>
          </a:prstGeom>
        </p:spPr>
      </p:pic>
    </p:spTree>
    <p:extLst>
      <p:ext uri="{BB962C8B-B14F-4D97-AF65-F5344CB8AC3E}">
        <p14:creationId xmlns:p14="http://schemas.microsoft.com/office/powerpoint/2010/main" val="1440470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4" name="Shape 138"/>
          <p:cNvSpPr txBox="1">
            <a:spLocks/>
          </p:cNvSpPr>
          <p:nvPr/>
        </p:nvSpPr>
        <p:spPr>
          <a:xfrm>
            <a:off x="457200" y="44778"/>
            <a:ext cx="8229600" cy="1143000"/>
          </a:xfrm>
          <a:prstGeom prst="rect">
            <a:avLst/>
          </a:prstGeom>
          <a:noFill/>
          <a:ln>
            <a:noFill/>
          </a:ln>
        </p:spPr>
        <p:txBody>
          <a:bodyPr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pPr algn="ctr">
              <a:buClr>
                <a:srgbClr val="336600"/>
              </a:buClr>
              <a:buSzPct val="25000"/>
              <a:buFont typeface="PT Sans"/>
              <a:buNone/>
            </a:pPr>
            <a:r>
              <a:rPr lang="en-CA" sz="4400" dirty="0">
                <a:solidFill>
                  <a:schemeClr val="bg1"/>
                </a:solidFill>
                <a:latin typeface="Gill Sans Ultra Bold" panose="020B0A02020104020203" pitchFamily="34" charset="0"/>
                <a:ea typeface="PT Sans"/>
                <a:cs typeface="PT Sans"/>
                <a:sym typeface="PT Sans"/>
              </a:rPr>
              <a:t>Down To Earth</a:t>
            </a:r>
          </a:p>
        </p:txBody>
      </p:sp>
      <p:pic>
        <p:nvPicPr>
          <p:cNvPr id="6" name="Picture 5">
            <a:extLst>
              <a:ext uri="{FF2B5EF4-FFF2-40B4-BE49-F238E27FC236}">
                <a16:creationId xmlns:a16="http://schemas.microsoft.com/office/drawing/2014/main" id="{B18A4531-2477-42DB-A674-614F94613721}"/>
              </a:ext>
            </a:extLst>
          </p:cNvPr>
          <p:cNvPicPr>
            <a:picLocks noChangeAspect="1"/>
          </p:cNvPicPr>
          <p:nvPr/>
        </p:nvPicPr>
        <p:blipFill>
          <a:blip r:embed="rId3"/>
          <a:stretch>
            <a:fillRect/>
          </a:stretch>
        </p:blipFill>
        <p:spPr>
          <a:xfrm>
            <a:off x="1060792" y="1187778"/>
            <a:ext cx="7022416" cy="5322325"/>
          </a:xfrm>
          <a:prstGeom prst="rect">
            <a:avLst/>
          </a:prstGeom>
        </p:spPr>
      </p:pic>
    </p:spTree>
    <p:extLst>
      <p:ext uri="{BB962C8B-B14F-4D97-AF65-F5344CB8AC3E}">
        <p14:creationId xmlns:p14="http://schemas.microsoft.com/office/powerpoint/2010/main" val="16261526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4" name="Shape 171"/>
          <p:cNvSpPr txBox="1">
            <a:spLocks/>
          </p:cNvSpPr>
          <p:nvPr/>
        </p:nvSpPr>
        <p:spPr>
          <a:xfrm>
            <a:off x="559016" y="-58081"/>
            <a:ext cx="8229600" cy="1143000"/>
          </a:xfrm>
          <a:prstGeom prst="rect">
            <a:avLst/>
          </a:prstGeom>
          <a:noFill/>
          <a:ln>
            <a:noFill/>
          </a:ln>
        </p:spPr>
        <p:txBody>
          <a:bodyPr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pPr algn="ctr">
              <a:buClr>
                <a:srgbClr val="336600"/>
              </a:buClr>
              <a:buSzPct val="25000"/>
              <a:buFont typeface="PT Sans"/>
              <a:buNone/>
            </a:pPr>
            <a:r>
              <a:rPr lang="en-CA" sz="4400" dirty="0">
                <a:solidFill>
                  <a:srgbClr val="336600"/>
                </a:solidFill>
                <a:latin typeface="+mj-lt"/>
                <a:ea typeface="PT Sans"/>
                <a:cs typeface="PT Sans"/>
                <a:sym typeface="PT Sans"/>
              </a:rPr>
              <a:t>Volunteers</a:t>
            </a:r>
          </a:p>
        </p:txBody>
      </p:sp>
      <p:sp>
        <p:nvSpPr>
          <p:cNvPr id="9" name="Google Shape;93;p13"/>
          <p:cNvSpPr txBox="1"/>
          <p:nvPr/>
        </p:nvSpPr>
        <p:spPr>
          <a:xfrm>
            <a:off x="1225657" y="1338982"/>
            <a:ext cx="3569893" cy="5141570"/>
          </a:xfrm>
          <a:prstGeom prst="rect">
            <a:avLst/>
          </a:prstGeom>
          <a:noFill/>
          <a:ln w="9525" cap="flat" cmpd="sng">
            <a:noFill/>
            <a:prstDash val="solid"/>
            <a:round/>
            <a:headEnd type="none" w="sm" len="sm"/>
            <a:tailEnd type="none" w="sm" len="sm"/>
          </a:ln>
        </p:spPr>
        <p:txBody>
          <a:bodyPr spcFirstLastPara="1" wrap="square" lIns="68569" tIns="68569" rIns="68569" bIns="68569" anchor="t" anchorCtr="0">
            <a:noAutofit/>
          </a:bodyPr>
          <a:lstStyle/>
          <a:p>
            <a:pPr marL="238125" indent="-171450">
              <a:buSzPts val="2200"/>
              <a:buFont typeface="Arial" panose="020B0604020202020204" pitchFamily="34" charset="0"/>
              <a:buChar char="•"/>
            </a:pPr>
            <a:endParaRPr lang="en-CA" dirty="0"/>
          </a:p>
          <a:p>
            <a:pPr marL="66675">
              <a:buSzPts val="2200"/>
            </a:pPr>
            <a:r>
              <a:rPr lang="en-CA" sz="1800" dirty="0">
                <a:solidFill>
                  <a:schemeClr val="bg1"/>
                </a:solidFill>
              </a:rPr>
              <a:t>COG Demo Garden</a:t>
            </a:r>
          </a:p>
          <a:p>
            <a:pPr marL="238125" indent="-171450">
              <a:buSzPts val="2200"/>
              <a:buFont typeface="Arial" panose="020B0604020202020204" pitchFamily="34" charset="0"/>
              <a:buChar char="•"/>
            </a:pPr>
            <a:r>
              <a:rPr lang="en-CA" dirty="0">
                <a:solidFill>
                  <a:schemeClr val="tx1"/>
                </a:solidFill>
              </a:rPr>
              <a:t>Les B.</a:t>
            </a:r>
          </a:p>
          <a:p>
            <a:pPr marL="238125" indent="-171450">
              <a:buSzPts val="2200"/>
              <a:buFont typeface="Arial" panose="020B0604020202020204" pitchFamily="34" charset="0"/>
              <a:buChar char="•"/>
            </a:pPr>
            <a:r>
              <a:rPr lang="en-CA" dirty="0">
                <a:solidFill>
                  <a:schemeClr val="tx1"/>
                </a:solidFill>
              </a:rPr>
              <a:t>Denise Davidson</a:t>
            </a:r>
          </a:p>
          <a:p>
            <a:pPr marL="238125" indent="-171450">
              <a:buSzPts val="2200"/>
              <a:buFont typeface="Arial" panose="020B0604020202020204" pitchFamily="34" charset="0"/>
              <a:buChar char="•"/>
            </a:pPr>
            <a:r>
              <a:rPr lang="en-CA" dirty="0">
                <a:solidFill>
                  <a:schemeClr val="tx1"/>
                </a:solidFill>
              </a:rPr>
              <a:t>Jim Davidson</a:t>
            </a:r>
          </a:p>
          <a:p>
            <a:pPr marL="238125" indent="-171450">
              <a:buSzPts val="2200"/>
              <a:buFont typeface="Arial" panose="020B0604020202020204" pitchFamily="34" charset="0"/>
              <a:buChar char="•"/>
            </a:pPr>
            <a:r>
              <a:rPr lang="en-CA" dirty="0">
                <a:solidFill>
                  <a:schemeClr val="tx1"/>
                </a:solidFill>
              </a:rPr>
              <a:t>Helena M.</a:t>
            </a:r>
          </a:p>
          <a:p>
            <a:pPr marL="238125" indent="-171450">
              <a:buSzPts val="2200"/>
              <a:buFont typeface="Arial" panose="020B0604020202020204" pitchFamily="34" charset="0"/>
              <a:buChar char="•"/>
            </a:pPr>
            <a:r>
              <a:rPr lang="en-CA" dirty="0">
                <a:solidFill>
                  <a:schemeClr val="tx1"/>
                </a:solidFill>
              </a:rPr>
              <a:t>Cynthia Nuzzi</a:t>
            </a:r>
          </a:p>
          <a:p>
            <a:pPr marL="238125" indent="-171450">
              <a:buSzPts val="2200"/>
              <a:buFont typeface="Arial" panose="020B0604020202020204" pitchFamily="34" charset="0"/>
              <a:buChar char="•"/>
            </a:pPr>
            <a:r>
              <a:rPr lang="en-CA" dirty="0">
                <a:solidFill>
                  <a:schemeClr val="tx1"/>
                </a:solidFill>
              </a:rPr>
              <a:t>Dai S.</a:t>
            </a:r>
          </a:p>
          <a:p>
            <a:pPr marL="66675">
              <a:buSzPts val="2200"/>
            </a:pPr>
            <a:endParaRPr lang="en-CA" sz="1200" dirty="0">
              <a:solidFill>
                <a:schemeClr val="tx1"/>
              </a:solidFill>
            </a:endParaRPr>
          </a:p>
          <a:p>
            <a:pPr marL="238125" indent="-171450">
              <a:buSzPts val="2200"/>
              <a:buFont typeface="Arial" panose="020B0604020202020204" pitchFamily="34" charset="0"/>
              <a:buChar char="•"/>
            </a:pPr>
            <a:endParaRPr lang="en-CA" dirty="0">
              <a:solidFill>
                <a:schemeClr val="tx1"/>
              </a:solidFill>
            </a:endParaRPr>
          </a:p>
          <a:p>
            <a:pPr marL="66675">
              <a:buSzPts val="2200"/>
            </a:pPr>
            <a:r>
              <a:rPr lang="en-CA" sz="1800" dirty="0">
                <a:solidFill>
                  <a:schemeClr val="bg1"/>
                </a:solidFill>
              </a:rPr>
              <a:t>Steering Committee Volunteers</a:t>
            </a:r>
          </a:p>
          <a:p>
            <a:pPr marL="238125" indent="-171450">
              <a:buSzPts val="2200"/>
              <a:buFont typeface="Arial" panose="020B0604020202020204" pitchFamily="34" charset="0"/>
              <a:buChar char="•"/>
            </a:pPr>
            <a:r>
              <a:rPr lang="en-CA" dirty="0">
                <a:solidFill>
                  <a:schemeClr val="tx1"/>
                </a:solidFill>
                <a:latin typeface="Arial" panose="020B0604020202020204" pitchFamily="34" charset="0"/>
                <a:cs typeface="Arial" panose="020B0604020202020204" pitchFamily="34" charset="0"/>
              </a:rPr>
              <a:t>Barbara Koch</a:t>
            </a:r>
          </a:p>
          <a:p>
            <a:pPr marL="238125" indent="-171450">
              <a:buSzPts val="2200"/>
              <a:buFont typeface="Arial" panose="020B0604020202020204" pitchFamily="34" charset="0"/>
              <a:buChar char="•"/>
            </a:pPr>
            <a:r>
              <a:rPr lang="en-CA" dirty="0">
                <a:solidFill>
                  <a:schemeClr val="tx1"/>
                </a:solidFill>
                <a:latin typeface="Arial" panose="020B0604020202020204" pitchFamily="34" charset="0"/>
                <a:cs typeface="Arial" panose="020B0604020202020204" pitchFamily="34" charset="0"/>
              </a:rPr>
              <a:t>Cynthia Nuzzi</a:t>
            </a:r>
          </a:p>
          <a:p>
            <a:pPr marL="238125" indent="-171450">
              <a:buSzPts val="2200"/>
              <a:buFont typeface="Arial" panose="020B0604020202020204" pitchFamily="34" charset="0"/>
              <a:buChar char="•"/>
            </a:pPr>
            <a:r>
              <a:rPr lang="en-CA" dirty="0">
                <a:solidFill>
                  <a:schemeClr val="tx1"/>
                </a:solidFill>
                <a:latin typeface="Arial" panose="020B0604020202020204" pitchFamily="34" charset="0"/>
                <a:cs typeface="Arial" panose="020B0604020202020204" pitchFamily="34" charset="0"/>
              </a:rPr>
              <a:t>Caitlin Carrol</a:t>
            </a:r>
          </a:p>
          <a:p>
            <a:pPr marL="238125" indent="-171450">
              <a:buSzPts val="2200"/>
              <a:buFont typeface="Arial" panose="020B0604020202020204" pitchFamily="34" charset="0"/>
              <a:buChar char="•"/>
            </a:pPr>
            <a:r>
              <a:rPr lang="en-CA" dirty="0">
                <a:solidFill>
                  <a:schemeClr val="tx1"/>
                </a:solidFill>
                <a:latin typeface="Arial" panose="020B0604020202020204" pitchFamily="34" charset="0"/>
                <a:cs typeface="Arial" panose="020B0604020202020204" pitchFamily="34" charset="0"/>
              </a:rPr>
              <a:t>Dick </a:t>
            </a:r>
            <a:r>
              <a:rPr lang="en-CA" dirty="0" err="1">
                <a:solidFill>
                  <a:schemeClr val="tx1"/>
                </a:solidFill>
                <a:latin typeface="Arial" panose="020B0604020202020204" pitchFamily="34" charset="0"/>
                <a:cs typeface="Arial" panose="020B0604020202020204" pitchFamily="34" charset="0"/>
              </a:rPr>
              <a:t>Coote</a:t>
            </a:r>
            <a:endParaRPr lang="en-CA" dirty="0">
              <a:solidFill>
                <a:schemeClr val="tx1"/>
              </a:solidFill>
              <a:latin typeface="Arial" panose="020B0604020202020204" pitchFamily="34" charset="0"/>
              <a:cs typeface="Arial" panose="020B0604020202020204" pitchFamily="34" charset="0"/>
            </a:endParaRPr>
          </a:p>
          <a:p>
            <a:pPr marL="238125" indent="-171450">
              <a:buSzPts val="2200"/>
              <a:buFont typeface="Arial" panose="020B0604020202020204" pitchFamily="34" charset="0"/>
              <a:buChar char="•"/>
            </a:pPr>
            <a:r>
              <a:rPr lang="en-CA" dirty="0">
                <a:solidFill>
                  <a:schemeClr val="tx1"/>
                </a:solidFill>
                <a:latin typeface="Arial" panose="020B0604020202020204" pitchFamily="34" charset="0"/>
                <a:cs typeface="Arial" panose="020B0604020202020204" pitchFamily="34" charset="0"/>
              </a:rPr>
              <a:t>Gary </a:t>
            </a:r>
            <a:r>
              <a:rPr lang="en-CA" dirty="0" err="1">
                <a:solidFill>
                  <a:schemeClr val="tx1"/>
                </a:solidFill>
                <a:latin typeface="Arial" panose="020B0604020202020204" pitchFamily="34" charset="0"/>
                <a:cs typeface="Arial" panose="020B0604020202020204" pitchFamily="34" charset="0"/>
              </a:rPr>
              <a:t>Weinhold</a:t>
            </a:r>
            <a:endParaRPr lang="en-CA" dirty="0">
              <a:solidFill>
                <a:schemeClr val="tx1"/>
              </a:solidFill>
              <a:latin typeface="Arial" panose="020B0604020202020204" pitchFamily="34" charset="0"/>
              <a:cs typeface="Arial" panose="020B0604020202020204" pitchFamily="34" charset="0"/>
            </a:endParaRPr>
          </a:p>
          <a:p>
            <a:pPr marL="238125" indent="-171450">
              <a:buSzPts val="2200"/>
              <a:buFont typeface="Arial" panose="020B0604020202020204" pitchFamily="34" charset="0"/>
              <a:buChar char="•"/>
            </a:pPr>
            <a:r>
              <a:rPr lang="en-CA" dirty="0">
                <a:solidFill>
                  <a:schemeClr val="tx1"/>
                </a:solidFill>
                <a:latin typeface="Arial" panose="020B0604020202020204" pitchFamily="34" charset="0"/>
                <a:cs typeface="Arial" panose="020B0604020202020204" pitchFamily="34" charset="0"/>
              </a:rPr>
              <a:t>Margaret </a:t>
            </a:r>
            <a:r>
              <a:rPr lang="en-CA" dirty="0" err="1">
                <a:solidFill>
                  <a:schemeClr val="tx1"/>
                </a:solidFill>
                <a:latin typeface="Arial" panose="020B0604020202020204" pitchFamily="34" charset="0"/>
                <a:cs typeface="Arial" panose="020B0604020202020204" pitchFamily="34" charset="0"/>
              </a:rPr>
              <a:t>Tourond</a:t>
            </a:r>
            <a:r>
              <a:rPr lang="en-CA" dirty="0">
                <a:solidFill>
                  <a:schemeClr val="tx1"/>
                </a:solidFill>
                <a:latin typeface="Arial" panose="020B0604020202020204" pitchFamily="34" charset="0"/>
                <a:cs typeface="Arial" panose="020B0604020202020204" pitchFamily="34" charset="0"/>
              </a:rPr>
              <a:t> Towson</a:t>
            </a:r>
          </a:p>
          <a:p>
            <a:pPr marL="238125" indent="-171450">
              <a:buSzPts val="2200"/>
              <a:buFont typeface="Arial" panose="020B0604020202020204" pitchFamily="34" charset="0"/>
              <a:buChar char="•"/>
            </a:pPr>
            <a:r>
              <a:rPr lang="en-CA" dirty="0">
                <a:solidFill>
                  <a:schemeClr val="tx1"/>
                </a:solidFill>
                <a:latin typeface="Arial" panose="020B0604020202020204" pitchFamily="34" charset="0"/>
                <a:cs typeface="Arial" panose="020B0604020202020204" pitchFamily="34" charset="0"/>
              </a:rPr>
              <a:t>Rachel Murphy</a:t>
            </a:r>
          </a:p>
          <a:p>
            <a:pPr marL="238125" indent="-171450">
              <a:buSzPts val="2200"/>
              <a:buFont typeface="Arial" panose="020B0604020202020204" pitchFamily="34" charset="0"/>
              <a:buChar char="•"/>
            </a:pPr>
            <a:r>
              <a:rPr lang="en-CA" dirty="0">
                <a:solidFill>
                  <a:schemeClr val="tx1"/>
                </a:solidFill>
                <a:latin typeface="Arial" panose="020B0604020202020204" pitchFamily="34" charset="0"/>
                <a:cs typeface="Arial" panose="020B0604020202020204" pitchFamily="34" charset="0"/>
              </a:rPr>
              <a:t>Karen Arsenault</a:t>
            </a:r>
          </a:p>
          <a:p>
            <a:pPr marL="238125" indent="-171450">
              <a:buSzPts val="2200"/>
              <a:buFont typeface="Arial" panose="020B0604020202020204" pitchFamily="34" charset="0"/>
              <a:buChar char="•"/>
            </a:pPr>
            <a:r>
              <a:rPr lang="en-CA" dirty="0">
                <a:solidFill>
                  <a:schemeClr val="tx1"/>
                </a:solidFill>
                <a:latin typeface="Arial" panose="020B0604020202020204" pitchFamily="34" charset="0"/>
                <a:cs typeface="Arial" panose="020B0604020202020204" pitchFamily="34" charset="0"/>
              </a:rPr>
              <a:t>Betty Weil</a:t>
            </a:r>
          </a:p>
          <a:p>
            <a:pPr marL="238125" indent="-171450">
              <a:buSzPts val="2200"/>
              <a:buFont typeface="Arial" panose="020B0604020202020204" pitchFamily="34" charset="0"/>
              <a:buChar char="•"/>
            </a:pPr>
            <a:r>
              <a:rPr lang="en-CA" dirty="0">
                <a:solidFill>
                  <a:schemeClr val="tx1"/>
                </a:solidFill>
                <a:latin typeface="Arial" panose="020B0604020202020204" pitchFamily="34" charset="0"/>
                <a:cs typeface="Arial" panose="020B0604020202020204" pitchFamily="34" charset="0"/>
              </a:rPr>
              <a:t>Siddharth S.</a:t>
            </a:r>
          </a:p>
          <a:p>
            <a:pPr marL="66675">
              <a:buSzPts val="2200"/>
            </a:pPr>
            <a:endParaRPr dirty="0">
              <a:solidFill>
                <a:schemeClr val="tx1"/>
              </a:solidFill>
            </a:endParaRPr>
          </a:p>
        </p:txBody>
      </p:sp>
      <p:sp>
        <p:nvSpPr>
          <p:cNvPr id="7" name="Google Shape;93;p13">
            <a:extLst>
              <a:ext uri="{FF2B5EF4-FFF2-40B4-BE49-F238E27FC236}">
                <a16:creationId xmlns:a16="http://schemas.microsoft.com/office/drawing/2014/main" id="{7CE6C47A-55C2-4386-B4B9-EDB2BD39D196}"/>
              </a:ext>
            </a:extLst>
          </p:cNvPr>
          <p:cNvSpPr txBox="1"/>
          <p:nvPr/>
        </p:nvSpPr>
        <p:spPr>
          <a:xfrm>
            <a:off x="4984086" y="1584079"/>
            <a:ext cx="3569893" cy="5141570"/>
          </a:xfrm>
          <a:prstGeom prst="rect">
            <a:avLst/>
          </a:prstGeom>
          <a:noFill/>
          <a:ln w="9525" cap="flat" cmpd="sng">
            <a:noFill/>
            <a:prstDash val="solid"/>
            <a:round/>
            <a:headEnd type="none" w="sm" len="sm"/>
            <a:tailEnd type="none" w="sm" len="sm"/>
          </a:ln>
        </p:spPr>
        <p:txBody>
          <a:bodyPr spcFirstLastPara="1" wrap="square" lIns="68569" tIns="68569" rIns="68569" bIns="68569" anchor="t" anchorCtr="0">
            <a:noAutofit/>
          </a:bodyPr>
          <a:lstStyle/>
          <a:p>
            <a:pPr marL="66675">
              <a:buSzPts val="2200"/>
            </a:pPr>
            <a:r>
              <a:rPr lang="en-CA" sz="1800" dirty="0">
                <a:solidFill>
                  <a:schemeClr val="bg1"/>
                </a:solidFill>
              </a:rPr>
              <a:t>Down To Earth</a:t>
            </a:r>
          </a:p>
          <a:p>
            <a:pPr marL="238125" indent="-171450">
              <a:buSzPts val="2200"/>
              <a:buFont typeface="Arial" panose="020B0604020202020204" pitchFamily="34" charset="0"/>
              <a:buChar char="•"/>
            </a:pPr>
            <a:r>
              <a:rPr lang="en-CA" dirty="0"/>
              <a:t>Stephanie Pilot</a:t>
            </a:r>
          </a:p>
          <a:p>
            <a:pPr marL="238125" indent="-171450">
              <a:buSzPts val="2200"/>
              <a:buFont typeface="Arial" panose="020B0604020202020204" pitchFamily="34" charset="0"/>
              <a:buChar char="•"/>
            </a:pPr>
            <a:r>
              <a:rPr lang="en-CA" dirty="0"/>
              <a:t>Cynthia Nuzzi</a:t>
            </a:r>
          </a:p>
          <a:p>
            <a:pPr marL="238125" indent="-171450">
              <a:buSzPts val="2200"/>
              <a:buFont typeface="Arial" panose="020B0604020202020204" pitchFamily="34" charset="0"/>
              <a:buChar char="•"/>
            </a:pPr>
            <a:r>
              <a:rPr lang="en-CA" dirty="0"/>
              <a:t>Jim Davidson</a:t>
            </a:r>
          </a:p>
          <a:p>
            <a:pPr marL="238125" indent="-171450">
              <a:buSzPts val="2200"/>
              <a:buFont typeface="Arial" panose="020B0604020202020204" pitchFamily="34" charset="0"/>
              <a:buChar char="•"/>
            </a:pPr>
            <a:r>
              <a:rPr lang="en-CA" dirty="0"/>
              <a:t>Rob Danforth</a:t>
            </a:r>
          </a:p>
          <a:p>
            <a:pPr marL="238125" indent="-171450">
              <a:buSzPts val="2200"/>
              <a:buFont typeface="Arial" panose="020B0604020202020204" pitchFamily="34" charset="0"/>
              <a:buChar char="•"/>
            </a:pPr>
            <a:r>
              <a:rPr lang="en-CA" dirty="0"/>
              <a:t>Lloyd  Strachan</a:t>
            </a:r>
          </a:p>
          <a:p>
            <a:pPr marL="238125" indent="-171450">
              <a:buSzPts val="2200"/>
              <a:buFont typeface="Arial" panose="020B0604020202020204" pitchFamily="34" charset="0"/>
              <a:buChar char="•"/>
            </a:pPr>
            <a:r>
              <a:rPr lang="en-CA" dirty="0"/>
              <a:t>Margaret </a:t>
            </a:r>
            <a:r>
              <a:rPr lang="en-CA" dirty="0" err="1"/>
              <a:t>Tourond</a:t>
            </a:r>
            <a:r>
              <a:rPr lang="en-CA" dirty="0"/>
              <a:t>-Townson</a:t>
            </a:r>
          </a:p>
          <a:p>
            <a:pPr marL="238125" indent="-171450">
              <a:buSzPts val="2200"/>
              <a:buFont typeface="Arial" panose="020B0604020202020204" pitchFamily="34" charset="0"/>
              <a:buChar char="•"/>
            </a:pPr>
            <a:endParaRPr lang="en-CA" dirty="0"/>
          </a:p>
          <a:p>
            <a:pPr marL="66675">
              <a:buSzPts val="2200"/>
            </a:pPr>
            <a:r>
              <a:rPr lang="en-CA" sz="1800" dirty="0">
                <a:solidFill>
                  <a:schemeClr val="bg1"/>
                </a:solidFill>
              </a:rPr>
              <a:t>SOG</a:t>
            </a:r>
          </a:p>
          <a:p>
            <a:pPr marL="285750" indent="-285750">
              <a:buFont typeface="Arial" panose="020B0604020202020204" pitchFamily="34" charset="0"/>
              <a:buChar char="•"/>
            </a:pPr>
            <a:r>
              <a:rPr lang="en-CA" dirty="0"/>
              <a:t>Chelsea Dozois</a:t>
            </a:r>
          </a:p>
          <a:p>
            <a:pPr marL="285750" indent="-285750">
              <a:buFont typeface="Arial" panose="020B0604020202020204" pitchFamily="34" charset="0"/>
              <a:buChar char="•"/>
            </a:pPr>
            <a:r>
              <a:rPr lang="en-CA" dirty="0"/>
              <a:t>Christine Matheson</a:t>
            </a:r>
          </a:p>
          <a:p>
            <a:pPr marL="285750" indent="-285750">
              <a:buFont typeface="Arial" panose="020B0604020202020204" pitchFamily="34" charset="0"/>
              <a:buChar char="•"/>
            </a:pPr>
            <a:r>
              <a:rPr lang="en-CA" dirty="0"/>
              <a:t>Karen Arsenault</a:t>
            </a:r>
          </a:p>
          <a:p>
            <a:pPr marL="285750" indent="-285750">
              <a:buFont typeface="Arial" panose="020B0604020202020204" pitchFamily="34" charset="0"/>
              <a:buChar char="•"/>
            </a:pPr>
            <a:r>
              <a:rPr lang="en-CA" dirty="0"/>
              <a:t>Adele McKay</a:t>
            </a:r>
          </a:p>
          <a:p>
            <a:pPr marL="285750" indent="-285750">
              <a:buFont typeface="Arial" panose="020B0604020202020204" pitchFamily="34" charset="0"/>
              <a:buChar char="•"/>
            </a:pPr>
            <a:r>
              <a:rPr lang="en-CA" dirty="0"/>
              <a:t>Christine O.</a:t>
            </a:r>
          </a:p>
          <a:p>
            <a:pPr marL="285750" indent="-285750">
              <a:buFont typeface="Arial" panose="020B0604020202020204" pitchFamily="34" charset="0"/>
              <a:buChar char="•"/>
            </a:pPr>
            <a:r>
              <a:rPr lang="en-CA" dirty="0"/>
              <a:t>Hazel P.</a:t>
            </a:r>
          </a:p>
          <a:p>
            <a:pPr marL="285750" indent="-285750">
              <a:buFont typeface="Arial" panose="020B0604020202020204" pitchFamily="34" charset="0"/>
              <a:buChar char="•"/>
            </a:pPr>
            <a:r>
              <a:rPr lang="en-CA" dirty="0"/>
              <a:t>David Townson</a:t>
            </a:r>
          </a:p>
          <a:p>
            <a:pPr marL="285750" indent="-285750">
              <a:buFont typeface="Arial" panose="020B0604020202020204" pitchFamily="34" charset="0"/>
              <a:buChar char="•"/>
            </a:pPr>
            <a:r>
              <a:rPr lang="en-CA" dirty="0"/>
              <a:t>Margaret </a:t>
            </a:r>
            <a:r>
              <a:rPr lang="en-CA" dirty="0" err="1"/>
              <a:t>Tourond</a:t>
            </a:r>
            <a:r>
              <a:rPr lang="en-CA" dirty="0"/>
              <a:t>-Townson</a:t>
            </a:r>
          </a:p>
          <a:p>
            <a:pPr marL="285750" indent="-285750">
              <a:buFont typeface="Arial" panose="020B0604020202020204" pitchFamily="34" charset="0"/>
              <a:buChar char="•"/>
            </a:pPr>
            <a:r>
              <a:rPr lang="en-CA" dirty="0"/>
              <a:t>Betty Weil</a:t>
            </a:r>
          </a:p>
          <a:p>
            <a:pPr marL="285750" indent="-285750">
              <a:buFont typeface="Arial" panose="020B0604020202020204" pitchFamily="34" charset="0"/>
              <a:buChar char="•"/>
            </a:pPr>
            <a:r>
              <a:rPr lang="en-CA" dirty="0"/>
              <a:t>Siddharth S.</a:t>
            </a:r>
          </a:p>
          <a:p>
            <a:pPr marL="238125" indent="-171450">
              <a:buSzPts val="2200"/>
              <a:buFont typeface="Arial" panose="020B0604020202020204" pitchFamily="34" charset="0"/>
              <a:buChar char="•"/>
            </a:pPr>
            <a:endParaRPr lang="en-CA" sz="1200" dirty="0">
              <a:solidFill>
                <a:schemeClr val="bg1"/>
              </a:solidFill>
            </a:endParaRPr>
          </a:p>
          <a:p>
            <a:pPr marL="238125" indent="-171450">
              <a:buSzPts val="2200"/>
              <a:buFont typeface="Arial" panose="020B0604020202020204" pitchFamily="34" charset="0"/>
              <a:buChar char="•"/>
            </a:pPr>
            <a:endParaRPr lang="en-CA" sz="1200" dirty="0">
              <a:solidFill>
                <a:schemeClr val="bg1"/>
              </a:solidFill>
            </a:endParaRPr>
          </a:p>
          <a:p>
            <a:pPr marL="66675">
              <a:buSzPts val="2200"/>
            </a:pPr>
            <a:endParaRPr lang="en-CA" sz="1200" dirty="0">
              <a:solidFill>
                <a:schemeClr val="bg1"/>
              </a:solidFill>
            </a:endParaRPr>
          </a:p>
          <a:p>
            <a:pPr marL="66675">
              <a:buSzPts val="2200"/>
            </a:pPr>
            <a:endParaRPr lang="en-CA" dirty="0"/>
          </a:p>
        </p:txBody>
      </p:sp>
    </p:spTree>
    <p:extLst>
      <p:ext uri="{BB962C8B-B14F-4D97-AF65-F5344CB8AC3E}">
        <p14:creationId xmlns:p14="http://schemas.microsoft.com/office/powerpoint/2010/main" val="28391167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Shape 238"/>
          <p:cNvSpPr txBox="1">
            <a:spLocks noGrp="1"/>
          </p:cNvSpPr>
          <p:nvPr>
            <p:ph type="title" idx="4294967295"/>
          </p:nvPr>
        </p:nvSpPr>
        <p:spPr>
          <a:xfrm>
            <a:off x="451184" y="132984"/>
            <a:ext cx="8229600" cy="1487386"/>
          </a:xfrm>
          <a:prstGeom prst="rect">
            <a:avLst/>
          </a:prstGeom>
          <a:noFill/>
          <a:ln>
            <a:noFill/>
          </a:ln>
        </p:spPr>
        <p:txBody>
          <a:bodyPr wrap="square" lIns="91425" tIns="45700" rIns="91425" bIns="45700" anchor="ctr" anchorCtr="0">
            <a:noAutofit/>
          </a:bodyPr>
          <a:lstStyle/>
          <a:p>
            <a:pPr marL="0" marR="0" lvl="0" indent="0" algn="ctr" rtl="0">
              <a:spcBef>
                <a:spcPts val="0"/>
              </a:spcBef>
              <a:buClr>
                <a:srgbClr val="008000"/>
              </a:buClr>
              <a:buSzPct val="25000"/>
              <a:buFont typeface="PT Sans"/>
              <a:buNone/>
            </a:pPr>
            <a:r>
              <a:rPr lang="en-CA" sz="3600" b="0" i="0" u="none" strike="noStrike" cap="none" dirty="0">
                <a:solidFill>
                  <a:schemeClr val="bg1"/>
                </a:solidFill>
                <a:effectLst>
                  <a:outerShdw blurRad="38100" dist="38100" dir="2700000" algn="tl">
                    <a:srgbClr val="000000">
                      <a:alpha val="43137"/>
                    </a:srgbClr>
                  </a:outerShdw>
                </a:effectLst>
                <a:latin typeface="+mj-lt"/>
                <a:ea typeface="PT Sans"/>
                <a:cs typeface="PT Sans"/>
                <a:sym typeface="PT Sans"/>
              </a:rPr>
              <a:t>2020/2021</a:t>
            </a:r>
            <a:br>
              <a:rPr lang="en-CA" sz="3600" b="0" i="0" u="none" strike="noStrike" cap="none" dirty="0">
                <a:solidFill>
                  <a:schemeClr val="bg1"/>
                </a:solidFill>
                <a:effectLst>
                  <a:outerShdw blurRad="38100" dist="38100" dir="2700000" algn="tl">
                    <a:srgbClr val="000000">
                      <a:alpha val="43137"/>
                    </a:srgbClr>
                  </a:outerShdw>
                </a:effectLst>
                <a:latin typeface="+mj-lt"/>
                <a:ea typeface="PT Sans"/>
                <a:cs typeface="PT Sans"/>
                <a:sym typeface="PT Sans"/>
              </a:rPr>
            </a:br>
            <a:r>
              <a:rPr lang="en-CA" sz="3200" b="0" i="0" u="none" strike="noStrike" cap="none" dirty="0">
                <a:solidFill>
                  <a:schemeClr val="bg1"/>
                </a:solidFill>
                <a:effectLst>
                  <a:outerShdw blurRad="38100" dist="38100" dir="2700000" algn="tl">
                    <a:srgbClr val="000000">
                      <a:alpha val="43137"/>
                    </a:srgbClr>
                  </a:outerShdw>
                </a:effectLst>
                <a:latin typeface="+mj-lt"/>
                <a:ea typeface="PT Sans"/>
                <a:cs typeface="PT Sans"/>
                <a:sym typeface="PT Sans"/>
              </a:rPr>
              <a:t>Steering Committee Members</a:t>
            </a:r>
          </a:p>
        </p:txBody>
      </p:sp>
      <p:sp>
        <p:nvSpPr>
          <p:cNvPr id="239" name="Shape 239"/>
          <p:cNvSpPr txBox="1">
            <a:spLocks noGrp="1"/>
          </p:cNvSpPr>
          <p:nvPr>
            <p:ph type="body" idx="4294967295"/>
          </p:nvPr>
        </p:nvSpPr>
        <p:spPr>
          <a:xfrm>
            <a:off x="120315" y="1032997"/>
            <a:ext cx="8891337" cy="4504657"/>
          </a:xfrm>
          <a:prstGeom prst="rect">
            <a:avLst/>
          </a:prstGeom>
          <a:noFill/>
          <a:ln>
            <a:noFill/>
          </a:ln>
        </p:spPr>
        <p:txBody>
          <a:bodyPr wrap="square" lIns="91425" tIns="45700" rIns="91425" bIns="45700" anchor="t" anchorCtr="0">
            <a:noAutofit/>
          </a:bodyPr>
          <a:lstStyle/>
          <a:p>
            <a:pPr marL="0" indent="0" algn="ctr">
              <a:spcBef>
                <a:spcPts val="0"/>
              </a:spcBef>
              <a:buClr>
                <a:srgbClr val="008000"/>
              </a:buClr>
              <a:buSzPct val="25000"/>
              <a:buNone/>
            </a:pPr>
            <a:endParaRPr lang="en-CA" sz="2800" b="1" dirty="0">
              <a:solidFill>
                <a:schemeClr val="bg1"/>
              </a:solidFill>
              <a:effectLst>
                <a:outerShdw blurRad="38100" dist="38100" dir="2700000" algn="tl">
                  <a:srgbClr val="000000">
                    <a:alpha val="43137"/>
                  </a:srgbClr>
                </a:outerShdw>
              </a:effectLst>
              <a:latin typeface="Gill Sans MT" panose="020B0502020104020203" pitchFamily="34" charset="0"/>
              <a:ea typeface="PT Sans"/>
              <a:cs typeface="PT Sans"/>
              <a:sym typeface="PT Sans"/>
            </a:endParaRPr>
          </a:p>
          <a:p>
            <a:pPr marL="0" indent="0" algn="ctr">
              <a:spcBef>
                <a:spcPts val="0"/>
              </a:spcBef>
              <a:buClr>
                <a:srgbClr val="008000"/>
              </a:buClr>
              <a:buSzPct val="25000"/>
              <a:buNone/>
            </a:pPr>
            <a:r>
              <a:rPr lang="en-CA" sz="2800" b="1" dirty="0">
                <a:solidFill>
                  <a:schemeClr val="bg1"/>
                </a:solidFill>
                <a:effectLst>
                  <a:outerShdw blurRad="38100" dist="38100" dir="2700000" algn="tl">
                    <a:srgbClr val="000000">
                      <a:alpha val="43137"/>
                    </a:srgbClr>
                  </a:outerShdw>
                </a:effectLst>
                <a:latin typeface="Gill Sans MT" panose="020B0502020104020203" pitchFamily="34" charset="0"/>
                <a:ea typeface="PT Sans"/>
                <a:cs typeface="PT Sans"/>
                <a:sym typeface="PT Sans"/>
              </a:rPr>
              <a:t>Karen Arsenault</a:t>
            </a:r>
          </a:p>
          <a:p>
            <a:pPr marL="0" marR="0" lvl="0" indent="0" algn="ctr" rtl="0">
              <a:spcBef>
                <a:spcPts val="0"/>
              </a:spcBef>
              <a:spcAft>
                <a:spcPts val="0"/>
              </a:spcAft>
              <a:buClr>
                <a:srgbClr val="008000"/>
              </a:buClr>
              <a:buSzPct val="25000"/>
              <a:buFont typeface="Arial"/>
              <a:buNone/>
            </a:pPr>
            <a:r>
              <a:rPr lang="en-CA" sz="2800" b="1" i="0" u="none" strike="noStrike" cap="none" dirty="0">
                <a:solidFill>
                  <a:schemeClr val="bg1"/>
                </a:solidFill>
                <a:effectLst>
                  <a:outerShdw blurRad="38100" dist="38100" dir="2700000" algn="tl">
                    <a:srgbClr val="000000">
                      <a:alpha val="43137"/>
                    </a:srgbClr>
                  </a:outerShdw>
                </a:effectLst>
                <a:latin typeface="Gill Sans MT" panose="020B0502020104020203" pitchFamily="34" charset="0"/>
                <a:ea typeface="PT Sans"/>
                <a:cs typeface="PT Sans"/>
                <a:sym typeface="PT Sans"/>
              </a:rPr>
              <a:t>Caitlin Carrol</a:t>
            </a:r>
          </a:p>
          <a:p>
            <a:pPr marL="0" indent="0" algn="ctr">
              <a:spcBef>
                <a:spcPts val="0"/>
              </a:spcBef>
              <a:buClr>
                <a:srgbClr val="008000"/>
              </a:buClr>
              <a:buSzPct val="25000"/>
              <a:buNone/>
            </a:pPr>
            <a:r>
              <a:rPr lang="en-CA" sz="2800" b="1" dirty="0">
                <a:solidFill>
                  <a:schemeClr val="bg1"/>
                </a:solidFill>
                <a:effectLst>
                  <a:outerShdw blurRad="38100" dist="38100" dir="2700000" algn="tl">
                    <a:srgbClr val="000000">
                      <a:alpha val="43137"/>
                    </a:srgbClr>
                  </a:outerShdw>
                </a:effectLst>
                <a:latin typeface="Gill Sans MT" panose="020B0502020104020203" pitchFamily="34" charset="0"/>
                <a:ea typeface="PT Sans"/>
                <a:cs typeface="PT Sans"/>
                <a:sym typeface="PT Sans"/>
              </a:rPr>
              <a:t>Dick </a:t>
            </a:r>
            <a:r>
              <a:rPr lang="en-CA" sz="2800" b="1" dirty="0" err="1">
                <a:solidFill>
                  <a:schemeClr val="bg1"/>
                </a:solidFill>
                <a:effectLst>
                  <a:outerShdw blurRad="38100" dist="38100" dir="2700000" algn="tl">
                    <a:srgbClr val="000000">
                      <a:alpha val="43137"/>
                    </a:srgbClr>
                  </a:outerShdw>
                </a:effectLst>
                <a:latin typeface="Gill Sans MT" panose="020B0502020104020203" pitchFamily="34" charset="0"/>
                <a:ea typeface="PT Sans"/>
                <a:cs typeface="PT Sans"/>
                <a:sym typeface="PT Sans"/>
              </a:rPr>
              <a:t>Coote</a:t>
            </a:r>
            <a:endParaRPr lang="en-CA" sz="2800" b="1" dirty="0">
              <a:solidFill>
                <a:schemeClr val="bg1"/>
              </a:solidFill>
              <a:effectLst>
                <a:outerShdw blurRad="38100" dist="38100" dir="2700000" algn="tl">
                  <a:srgbClr val="000000">
                    <a:alpha val="43137"/>
                  </a:srgbClr>
                </a:outerShdw>
              </a:effectLst>
              <a:latin typeface="Gill Sans MT" panose="020B0502020104020203" pitchFamily="34" charset="0"/>
              <a:ea typeface="PT Sans"/>
              <a:cs typeface="PT Sans"/>
              <a:sym typeface="PT Sans"/>
            </a:endParaRPr>
          </a:p>
          <a:p>
            <a:pPr marL="0" indent="0" algn="ctr">
              <a:spcBef>
                <a:spcPts val="0"/>
              </a:spcBef>
              <a:buClr>
                <a:srgbClr val="008000"/>
              </a:buClr>
              <a:buSzPct val="25000"/>
              <a:buNone/>
            </a:pPr>
            <a:r>
              <a:rPr lang="en-CA" sz="2800" b="1" dirty="0">
                <a:solidFill>
                  <a:schemeClr val="bg1"/>
                </a:solidFill>
                <a:effectLst>
                  <a:outerShdw blurRad="38100" dist="38100" dir="2700000" algn="tl">
                    <a:srgbClr val="000000">
                      <a:alpha val="43137"/>
                    </a:srgbClr>
                  </a:outerShdw>
                </a:effectLst>
                <a:latin typeface="Gill Sans MT" panose="020B0502020104020203" pitchFamily="34" charset="0"/>
                <a:ea typeface="PT Sans"/>
                <a:cs typeface="PT Sans"/>
                <a:sym typeface="PT Sans"/>
              </a:rPr>
              <a:t>Jim Davison</a:t>
            </a:r>
          </a:p>
          <a:p>
            <a:pPr marL="0" indent="0" algn="ctr">
              <a:spcBef>
                <a:spcPts val="0"/>
              </a:spcBef>
              <a:buClr>
                <a:srgbClr val="008000"/>
              </a:buClr>
              <a:buSzPct val="25000"/>
              <a:buNone/>
            </a:pPr>
            <a:r>
              <a:rPr lang="en-CA" sz="2800" b="1" dirty="0">
                <a:solidFill>
                  <a:schemeClr val="bg1"/>
                </a:solidFill>
                <a:effectLst>
                  <a:outerShdw blurRad="38100" dist="38100" dir="2700000" algn="tl">
                    <a:srgbClr val="000000">
                      <a:alpha val="43137"/>
                    </a:srgbClr>
                  </a:outerShdw>
                </a:effectLst>
                <a:latin typeface="Gill Sans MT" panose="020B0502020104020203" pitchFamily="34" charset="0"/>
                <a:ea typeface="PT Sans"/>
                <a:cs typeface="PT Sans"/>
                <a:sym typeface="PT Sans"/>
              </a:rPr>
              <a:t>Margaret </a:t>
            </a:r>
            <a:r>
              <a:rPr lang="en-CA" sz="2800" b="1" dirty="0" err="1">
                <a:solidFill>
                  <a:schemeClr val="bg1"/>
                </a:solidFill>
                <a:effectLst>
                  <a:outerShdw blurRad="38100" dist="38100" dir="2700000" algn="tl">
                    <a:srgbClr val="000000">
                      <a:alpha val="43137"/>
                    </a:srgbClr>
                  </a:outerShdw>
                </a:effectLst>
                <a:latin typeface="Gill Sans MT" panose="020B0502020104020203" pitchFamily="34" charset="0"/>
                <a:ea typeface="PT Sans"/>
                <a:cs typeface="PT Sans"/>
                <a:sym typeface="PT Sans"/>
              </a:rPr>
              <a:t>Tourond</a:t>
            </a:r>
            <a:r>
              <a:rPr lang="en-CA" sz="2800" b="1" dirty="0">
                <a:solidFill>
                  <a:schemeClr val="bg1"/>
                </a:solidFill>
                <a:effectLst>
                  <a:outerShdw blurRad="38100" dist="38100" dir="2700000" algn="tl">
                    <a:srgbClr val="000000">
                      <a:alpha val="43137"/>
                    </a:srgbClr>
                  </a:outerShdw>
                </a:effectLst>
                <a:latin typeface="Gill Sans MT" panose="020B0502020104020203" pitchFamily="34" charset="0"/>
                <a:ea typeface="PT Sans"/>
                <a:cs typeface="PT Sans"/>
                <a:sym typeface="PT Sans"/>
              </a:rPr>
              <a:t> Townson</a:t>
            </a:r>
          </a:p>
          <a:p>
            <a:pPr marL="0" indent="0" algn="ctr">
              <a:spcBef>
                <a:spcPts val="0"/>
              </a:spcBef>
              <a:buClr>
                <a:srgbClr val="008000"/>
              </a:buClr>
              <a:buSzPct val="25000"/>
              <a:buNone/>
            </a:pPr>
            <a:r>
              <a:rPr lang="en-CA" sz="2800" b="1" dirty="0">
                <a:solidFill>
                  <a:schemeClr val="bg1"/>
                </a:solidFill>
                <a:effectLst>
                  <a:outerShdw blurRad="38100" dist="38100" dir="2700000" algn="tl">
                    <a:srgbClr val="000000">
                      <a:alpha val="43137"/>
                    </a:srgbClr>
                  </a:outerShdw>
                </a:effectLst>
                <a:latin typeface="Gill Sans MT" panose="020B0502020104020203" pitchFamily="34" charset="0"/>
                <a:ea typeface="PT Sans"/>
                <a:cs typeface="PT Sans"/>
                <a:sym typeface="PT Sans"/>
              </a:rPr>
              <a:t>David Townson </a:t>
            </a:r>
          </a:p>
          <a:p>
            <a:pPr marL="0" indent="0" algn="ctr">
              <a:spcBef>
                <a:spcPts val="0"/>
              </a:spcBef>
              <a:buClr>
                <a:srgbClr val="008000"/>
              </a:buClr>
              <a:buSzPct val="25000"/>
              <a:buNone/>
            </a:pPr>
            <a:r>
              <a:rPr lang="en-CA" sz="2800" b="1" dirty="0">
                <a:solidFill>
                  <a:schemeClr val="bg1"/>
                </a:solidFill>
                <a:effectLst>
                  <a:outerShdw blurRad="38100" dist="38100" dir="2700000" algn="tl">
                    <a:srgbClr val="000000">
                      <a:alpha val="43137"/>
                    </a:srgbClr>
                  </a:outerShdw>
                </a:effectLst>
                <a:latin typeface="Gill Sans MT" panose="020B0502020104020203" pitchFamily="34" charset="0"/>
                <a:ea typeface="PT Sans"/>
                <a:cs typeface="PT Sans"/>
                <a:sym typeface="PT Sans"/>
              </a:rPr>
              <a:t>Gary </a:t>
            </a:r>
            <a:r>
              <a:rPr lang="en-CA" sz="2800" b="1" dirty="0" err="1">
                <a:solidFill>
                  <a:schemeClr val="bg1"/>
                </a:solidFill>
                <a:effectLst>
                  <a:outerShdw blurRad="38100" dist="38100" dir="2700000" algn="tl">
                    <a:srgbClr val="000000">
                      <a:alpha val="43137"/>
                    </a:srgbClr>
                  </a:outerShdw>
                </a:effectLst>
                <a:latin typeface="Gill Sans MT" panose="020B0502020104020203" pitchFamily="34" charset="0"/>
                <a:ea typeface="PT Sans"/>
                <a:cs typeface="PT Sans"/>
                <a:sym typeface="PT Sans"/>
              </a:rPr>
              <a:t>Weinhold</a:t>
            </a:r>
            <a:endParaRPr lang="en-CA" sz="2800" b="1" dirty="0">
              <a:solidFill>
                <a:schemeClr val="bg1"/>
              </a:solidFill>
              <a:effectLst>
                <a:outerShdw blurRad="38100" dist="38100" dir="2700000" algn="tl">
                  <a:srgbClr val="000000">
                    <a:alpha val="43137"/>
                  </a:srgbClr>
                </a:outerShdw>
              </a:effectLst>
              <a:latin typeface="Gill Sans MT" panose="020B0502020104020203" pitchFamily="34" charset="0"/>
              <a:ea typeface="PT Sans"/>
              <a:cs typeface="PT Sans"/>
              <a:sym typeface="PT Sans"/>
            </a:endParaRPr>
          </a:p>
          <a:p>
            <a:pPr marL="0" indent="0" algn="ctr">
              <a:spcBef>
                <a:spcPts val="0"/>
              </a:spcBef>
              <a:buClr>
                <a:srgbClr val="008000"/>
              </a:buClr>
              <a:buSzPct val="25000"/>
              <a:buNone/>
            </a:pPr>
            <a:r>
              <a:rPr lang="en-CA" sz="2800" b="1" dirty="0">
                <a:solidFill>
                  <a:schemeClr val="bg1"/>
                </a:solidFill>
                <a:effectLst>
                  <a:outerShdw blurRad="38100" dist="38100" dir="2700000" algn="tl">
                    <a:srgbClr val="000000">
                      <a:alpha val="43137"/>
                    </a:srgbClr>
                  </a:outerShdw>
                </a:effectLst>
                <a:latin typeface="Gill Sans MT" panose="020B0502020104020203" pitchFamily="34" charset="0"/>
                <a:ea typeface="PT Sans"/>
                <a:cs typeface="PT Sans"/>
                <a:sym typeface="PT Sans"/>
              </a:rPr>
              <a:t>Rachel Murphy</a:t>
            </a:r>
          </a:p>
          <a:p>
            <a:pPr marL="0" indent="0" algn="ctr">
              <a:spcBef>
                <a:spcPts val="0"/>
              </a:spcBef>
              <a:buClr>
                <a:srgbClr val="008000"/>
              </a:buClr>
              <a:buSzPct val="25000"/>
              <a:buNone/>
            </a:pPr>
            <a:r>
              <a:rPr lang="en-CA" sz="2800" b="1" dirty="0">
                <a:solidFill>
                  <a:schemeClr val="bg1"/>
                </a:solidFill>
                <a:effectLst>
                  <a:outerShdw blurRad="38100" dist="38100" dir="2700000" algn="tl">
                    <a:srgbClr val="000000">
                      <a:alpha val="43137"/>
                    </a:srgbClr>
                  </a:outerShdw>
                </a:effectLst>
                <a:latin typeface="Gill Sans MT" panose="020B0502020104020203" pitchFamily="34" charset="0"/>
                <a:ea typeface="PT Sans"/>
                <a:cs typeface="PT Sans"/>
                <a:sym typeface="PT Sans"/>
              </a:rPr>
              <a:t>Betty Weil</a:t>
            </a:r>
          </a:p>
          <a:p>
            <a:pPr marL="0" indent="0" algn="ctr">
              <a:spcBef>
                <a:spcPts val="0"/>
              </a:spcBef>
              <a:buClr>
                <a:srgbClr val="008000"/>
              </a:buClr>
              <a:buSzPct val="25000"/>
              <a:buNone/>
            </a:pPr>
            <a:endParaRPr lang="en-CA" sz="2800" b="1" dirty="0">
              <a:solidFill>
                <a:srgbClr val="008000"/>
              </a:solidFill>
              <a:latin typeface="PT Sans"/>
              <a:ea typeface="PT Sans"/>
              <a:cs typeface="PT Sans"/>
              <a:sym typeface="PT Sans"/>
            </a:endParaRPr>
          </a:p>
          <a:p>
            <a:pPr marL="0" indent="0" algn="ctr">
              <a:spcBef>
                <a:spcPts val="0"/>
              </a:spcBef>
              <a:buClr>
                <a:srgbClr val="008000"/>
              </a:buClr>
              <a:buSzPct val="25000"/>
              <a:buNone/>
            </a:pPr>
            <a:endParaRPr lang="en-CA" sz="2800" b="1" dirty="0">
              <a:solidFill>
                <a:srgbClr val="008000"/>
              </a:solidFill>
              <a:latin typeface="PT Sans"/>
              <a:ea typeface="PT Sans"/>
              <a:cs typeface="PT Sans"/>
              <a:sym typeface="PT Sans"/>
            </a:endParaRPr>
          </a:p>
          <a:p>
            <a:pPr marL="0" marR="0" lvl="0" indent="0" algn="ctr" rtl="0">
              <a:spcBef>
                <a:spcPts val="0"/>
              </a:spcBef>
              <a:spcAft>
                <a:spcPts val="0"/>
              </a:spcAft>
              <a:buClr>
                <a:srgbClr val="008000"/>
              </a:buClr>
              <a:buSzPct val="25000"/>
              <a:buFont typeface="Arial"/>
              <a:buNone/>
            </a:pPr>
            <a:endParaRPr lang="en-CA" sz="2800" b="1" i="0" u="none" strike="noStrike" cap="none" dirty="0">
              <a:solidFill>
                <a:srgbClr val="008000"/>
              </a:solidFill>
              <a:latin typeface="PT Sans"/>
              <a:ea typeface="PT Sans"/>
              <a:cs typeface="PT Sans"/>
              <a:sym typeface="PT Sans"/>
            </a:endParaRPr>
          </a:p>
          <a:p>
            <a:pPr marL="0" marR="0" lvl="0" indent="0" algn="l" rtl="0">
              <a:spcBef>
                <a:spcPts val="0"/>
              </a:spcBef>
              <a:buClr>
                <a:srgbClr val="008000"/>
              </a:buClr>
              <a:buSzPct val="25000"/>
              <a:buFont typeface="Arial"/>
              <a:buNone/>
            </a:pPr>
            <a:r>
              <a:rPr lang="en-CA" sz="2800" b="0" i="0" u="none" strike="noStrike" cap="none" dirty="0">
                <a:solidFill>
                  <a:srgbClr val="008000"/>
                </a:solidFill>
                <a:latin typeface="PT Sans"/>
                <a:ea typeface="PT Sans"/>
                <a:cs typeface="PT Sans"/>
                <a:sym typeface="PT Sans"/>
              </a:rPr>
              <a:t>			</a:t>
            </a:r>
            <a:r>
              <a:rPr lang="en-CA" sz="2800" b="0" i="0" u="none" strike="noStrike" cap="none" dirty="0">
                <a:solidFill>
                  <a:srgbClr val="336600"/>
                </a:solidFill>
                <a:latin typeface="PT Sans"/>
                <a:ea typeface="PT Sans"/>
                <a:cs typeface="PT Sans"/>
                <a:sym typeface="PT Sans"/>
              </a:rPr>
              <a:t>				</a:t>
            </a:r>
          </a:p>
        </p:txBody>
      </p:sp>
      <p:sp>
        <p:nvSpPr>
          <p:cNvPr id="4" name="Shape 238">
            <a:extLst>
              <a:ext uri="{FF2B5EF4-FFF2-40B4-BE49-F238E27FC236}">
                <a16:creationId xmlns:a16="http://schemas.microsoft.com/office/drawing/2014/main" id="{F65D6C63-7AA9-4638-A913-CCD8835AF38E}"/>
              </a:ext>
            </a:extLst>
          </p:cNvPr>
          <p:cNvSpPr txBox="1">
            <a:spLocks/>
          </p:cNvSpPr>
          <p:nvPr/>
        </p:nvSpPr>
        <p:spPr>
          <a:xfrm>
            <a:off x="590521" y="5825003"/>
            <a:ext cx="8229600" cy="822212"/>
          </a:xfrm>
          <a:prstGeom prst="rect">
            <a:avLst/>
          </a:prstGeom>
          <a:noFill/>
          <a:ln>
            <a:noFill/>
          </a:ln>
        </p:spPr>
        <p:txBody>
          <a:bodyPr wrap="square" lIns="91425" tIns="45700" rIns="91425" bIns="45700" anchor="ctr"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pPr>
              <a:buClr>
                <a:srgbClr val="008000"/>
              </a:buClr>
              <a:buSzPct val="25000"/>
              <a:buFont typeface="PT Sans"/>
              <a:buNone/>
            </a:pPr>
            <a:r>
              <a:rPr lang="en-CA" sz="3600" dirty="0">
                <a:solidFill>
                  <a:schemeClr val="bg1"/>
                </a:solidFill>
                <a:effectLst>
                  <a:outerShdw blurRad="38100" dist="38100" dir="2700000" algn="tl">
                    <a:srgbClr val="000000">
                      <a:alpha val="43137"/>
                    </a:srgbClr>
                  </a:outerShdw>
                </a:effectLst>
                <a:latin typeface="+mj-lt"/>
                <a:ea typeface="PT Sans"/>
                <a:cs typeface="PT Sans"/>
                <a:sym typeface="PT Sans"/>
              </a:rPr>
              <a:t>*call for new members*</a:t>
            </a:r>
            <a:endParaRPr lang="en-CA" sz="3200" dirty="0">
              <a:solidFill>
                <a:schemeClr val="bg1"/>
              </a:solidFill>
              <a:effectLst>
                <a:outerShdw blurRad="38100" dist="38100" dir="2700000" algn="tl">
                  <a:srgbClr val="000000">
                    <a:alpha val="43137"/>
                  </a:srgbClr>
                </a:outerShdw>
              </a:effectLst>
              <a:latin typeface="+mj-lt"/>
              <a:ea typeface="PT Sans"/>
              <a:cs typeface="PT Sans"/>
              <a:sym typeface="PT San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Shape 244"/>
          <p:cNvSpPr txBox="1">
            <a:spLocks noGrp="1"/>
          </p:cNvSpPr>
          <p:nvPr>
            <p:ph type="title" idx="4294967295"/>
          </p:nvPr>
        </p:nvSpPr>
        <p:spPr>
          <a:xfrm>
            <a:off x="2295083" y="444196"/>
            <a:ext cx="6509801" cy="1269548"/>
          </a:xfrm>
          <a:prstGeom prst="rect">
            <a:avLst/>
          </a:prstGeom>
          <a:noFill/>
          <a:ln>
            <a:noFill/>
          </a:ln>
        </p:spPr>
        <p:txBody>
          <a:bodyPr wrap="square" lIns="91425" tIns="45700" rIns="91425" bIns="45700" anchor="ctr" anchorCtr="0">
            <a:noAutofit/>
          </a:bodyPr>
          <a:lstStyle/>
          <a:p>
            <a:pPr marL="0" marR="0" lvl="0" indent="0" algn="l" rtl="0">
              <a:spcBef>
                <a:spcPts val="0"/>
              </a:spcBef>
              <a:buClr>
                <a:srgbClr val="008000"/>
              </a:buClr>
              <a:buSzPct val="25000"/>
              <a:buFont typeface="PT Sans"/>
              <a:buNone/>
            </a:pPr>
            <a:r>
              <a:rPr lang="en-CA" dirty="0">
                <a:solidFill>
                  <a:srgbClr val="336600"/>
                </a:solidFill>
                <a:latin typeface="+mj-lt"/>
                <a:sym typeface="PT Sans"/>
              </a:rPr>
              <a:t>Chapter Business</a:t>
            </a:r>
          </a:p>
        </p:txBody>
      </p:sp>
      <p:sp>
        <p:nvSpPr>
          <p:cNvPr id="245" name="Shape 245"/>
          <p:cNvSpPr txBox="1">
            <a:spLocks noGrp="1"/>
          </p:cNvSpPr>
          <p:nvPr>
            <p:ph type="body" idx="4294967295"/>
          </p:nvPr>
        </p:nvSpPr>
        <p:spPr>
          <a:xfrm>
            <a:off x="2206931" y="1860592"/>
            <a:ext cx="5853112" cy="1948399"/>
          </a:xfrm>
          <a:prstGeom prst="rect">
            <a:avLst/>
          </a:prstGeom>
          <a:noFill/>
          <a:ln>
            <a:noFill/>
          </a:ln>
        </p:spPr>
        <p:txBody>
          <a:bodyPr wrap="square" lIns="91425" tIns="45700" rIns="91425" bIns="45700" anchor="t" anchorCtr="0">
            <a:noAutofit/>
          </a:bodyPr>
          <a:lstStyle/>
          <a:p>
            <a:pPr lvl="0" indent="-252000">
              <a:spcBef>
                <a:spcPts val="0"/>
              </a:spcBef>
              <a:spcAft>
                <a:spcPts val="600"/>
              </a:spcAft>
              <a:buClr>
                <a:schemeClr val="accent3"/>
              </a:buClr>
              <a:buFont typeface="Arial" panose="020B0604020202020204" pitchFamily="34" charset="0"/>
              <a:buChar char="•"/>
            </a:pPr>
            <a:r>
              <a:rPr lang="en-CA" sz="2400" b="1" dirty="0">
                <a:solidFill>
                  <a:schemeClr val="accent3"/>
                </a:solidFill>
                <a:latin typeface="+mn-lt"/>
              </a:rPr>
              <a:t>Financial Report</a:t>
            </a:r>
          </a:p>
          <a:p>
            <a:pPr lvl="0" indent="-252000">
              <a:spcBef>
                <a:spcPts val="0"/>
              </a:spcBef>
              <a:spcAft>
                <a:spcPts val="600"/>
              </a:spcAft>
              <a:buClr>
                <a:schemeClr val="accent3"/>
              </a:buClr>
              <a:buFont typeface="Arial" panose="020B0604020202020204" pitchFamily="34" charset="0"/>
              <a:buChar char="•"/>
            </a:pPr>
            <a:r>
              <a:rPr lang="en-CA" sz="2400" b="1" dirty="0">
                <a:solidFill>
                  <a:schemeClr val="accent3"/>
                </a:solidFill>
                <a:latin typeface="+mn-lt"/>
              </a:rPr>
              <a:t>Membership &amp; Donations</a:t>
            </a:r>
          </a:p>
          <a:p>
            <a:pPr marL="90900" lvl="0" indent="0">
              <a:spcBef>
                <a:spcPts val="0"/>
              </a:spcBef>
              <a:spcAft>
                <a:spcPts val="600"/>
              </a:spcAft>
              <a:buClr>
                <a:schemeClr val="accent3"/>
              </a:buClr>
              <a:buNone/>
            </a:pPr>
            <a:endParaRPr lang="en-CA" sz="2400" b="1" dirty="0">
              <a:solidFill>
                <a:schemeClr val="accent3"/>
              </a:solidFill>
              <a:latin typeface="+mn-lt"/>
            </a:endParaRPr>
          </a:p>
          <a:p>
            <a:pPr marL="342900" marR="0" lvl="0" indent="-342900" algn="l" rtl="0">
              <a:spcBef>
                <a:spcPts val="640"/>
              </a:spcBef>
              <a:buClr>
                <a:schemeClr val="dk1"/>
              </a:buClr>
              <a:buSzPct val="100000"/>
              <a:buFont typeface="Arial"/>
              <a:buNone/>
            </a:pPr>
            <a:endParaRPr sz="3200" b="0" i="0" u="none" strike="noStrike" cap="none" dirty="0">
              <a:solidFill>
                <a:schemeClr val="accent3"/>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Shape 107"/>
          <p:cNvSpPr txBox="1">
            <a:spLocks noGrp="1"/>
          </p:cNvSpPr>
          <p:nvPr>
            <p:ph type="title" idx="4294967295"/>
          </p:nvPr>
        </p:nvSpPr>
        <p:spPr>
          <a:xfrm>
            <a:off x="975170" y="774700"/>
            <a:ext cx="7205662" cy="1090613"/>
          </a:xfrm>
          <a:prstGeom prst="rect">
            <a:avLst/>
          </a:prstGeom>
          <a:noFill/>
          <a:ln>
            <a:noFill/>
          </a:ln>
        </p:spPr>
        <p:txBody>
          <a:bodyPr wrap="square" lIns="91425" tIns="45700" rIns="91425" bIns="45700" anchor="ctr" anchorCtr="0">
            <a:noAutofit/>
          </a:bodyPr>
          <a:lstStyle/>
          <a:p>
            <a:pPr marL="0" marR="0" lvl="0" indent="0" algn="ctr" rtl="0">
              <a:spcBef>
                <a:spcPts val="0"/>
              </a:spcBef>
              <a:buClr>
                <a:srgbClr val="008000"/>
              </a:buClr>
              <a:buSzPct val="25000"/>
              <a:buFont typeface="PT Sans"/>
              <a:buNone/>
            </a:pPr>
            <a:r>
              <a:rPr lang="en-CA" sz="4400" i="0" u="none" strike="noStrike" cap="none" dirty="0">
                <a:solidFill>
                  <a:schemeClr val="bg1"/>
                </a:solidFill>
                <a:effectLst>
                  <a:outerShdw blurRad="38100" dist="38100" dir="2700000" algn="tl">
                    <a:srgbClr val="000000">
                      <a:alpha val="43137"/>
                    </a:srgbClr>
                  </a:outerShdw>
                </a:effectLst>
                <a:latin typeface="+mj-lt"/>
                <a:ea typeface="PT Sans"/>
                <a:cs typeface="PT Sans"/>
                <a:sym typeface="PT Sans"/>
              </a:rPr>
              <a:t>COG’s Mandate</a:t>
            </a:r>
          </a:p>
        </p:txBody>
      </p:sp>
      <p:sp>
        <p:nvSpPr>
          <p:cNvPr id="108" name="Shape 108"/>
          <p:cNvSpPr txBox="1">
            <a:spLocks noGrp="1"/>
          </p:cNvSpPr>
          <p:nvPr>
            <p:ph type="body" idx="4294967295"/>
          </p:nvPr>
        </p:nvSpPr>
        <p:spPr>
          <a:xfrm>
            <a:off x="975170" y="2136775"/>
            <a:ext cx="7205662" cy="3368675"/>
          </a:xfrm>
          <a:prstGeom prst="rect">
            <a:avLst/>
          </a:prstGeom>
          <a:noFill/>
          <a:ln>
            <a:noFill/>
          </a:ln>
        </p:spPr>
        <p:txBody>
          <a:bodyPr wrap="square" lIns="91425" tIns="45700" rIns="91425" bIns="45700" anchor="t" anchorCtr="0">
            <a:noAutofit/>
          </a:bodyPr>
          <a:lstStyle/>
          <a:p>
            <a:pPr marL="0" marR="0" lvl="0" indent="0" algn="ctr" rtl="0">
              <a:spcBef>
                <a:spcPts val="0"/>
              </a:spcBef>
              <a:buClr>
                <a:srgbClr val="336600"/>
              </a:buClr>
              <a:buSzPct val="25000"/>
              <a:buFont typeface="Arial"/>
              <a:buNone/>
            </a:pPr>
            <a:r>
              <a:rPr lang="en-CA" sz="3200" b="1" i="0" u="none" strike="noStrike" cap="none" dirty="0">
                <a:solidFill>
                  <a:schemeClr val="bg1"/>
                </a:solidFill>
                <a:effectLst>
                  <a:outerShdw blurRad="38100" dist="38100" dir="2700000" algn="tl">
                    <a:srgbClr val="000000">
                      <a:alpha val="43137"/>
                    </a:srgbClr>
                  </a:outerShdw>
                </a:effectLst>
                <a:latin typeface="Gill Sans MT" panose="020B0502020104020203" pitchFamily="34" charset="0"/>
                <a:ea typeface="PT Sans"/>
                <a:cs typeface="PT Sans"/>
                <a:sym typeface="PT Sans"/>
              </a:rPr>
              <a:t>“To lead local and national communities towards sustainable organic stewardship of land, food and fibre while respecting nature, upholding social justice and protecting natural resources.”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Shape 250"/>
          <p:cNvSpPr txBox="1">
            <a:spLocks noGrp="1"/>
          </p:cNvSpPr>
          <p:nvPr>
            <p:ph type="title" idx="4294967295"/>
          </p:nvPr>
        </p:nvSpPr>
        <p:spPr>
          <a:xfrm>
            <a:off x="2319306" y="274637"/>
            <a:ext cx="5910294" cy="1687387"/>
          </a:xfrm>
          <a:prstGeom prst="rect">
            <a:avLst/>
          </a:prstGeom>
          <a:noFill/>
          <a:ln>
            <a:noFill/>
          </a:ln>
        </p:spPr>
        <p:txBody>
          <a:bodyPr wrap="square" lIns="91425" tIns="45700" rIns="91425" bIns="45700" anchor="ctr" anchorCtr="0">
            <a:noAutofit/>
          </a:bodyPr>
          <a:lstStyle/>
          <a:p>
            <a:pPr algn="l">
              <a:buClr>
                <a:srgbClr val="008000"/>
              </a:buClr>
              <a:buSzPct val="25000"/>
            </a:pPr>
            <a:r>
              <a:rPr lang="en-CA" sz="3600" dirty="0">
                <a:solidFill>
                  <a:srgbClr val="336600"/>
                </a:solidFill>
                <a:latin typeface="+mj-lt"/>
                <a:sym typeface="PT Sans"/>
              </a:rPr>
              <a:t>Financial Summary</a:t>
            </a:r>
          </a:p>
        </p:txBody>
      </p:sp>
      <p:sp>
        <p:nvSpPr>
          <p:cNvPr id="251" name="Shape 251"/>
          <p:cNvSpPr txBox="1">
            <a:spLocks noGrp="1"/>
          </p:cNvSpPr>
          <p:nvPr>
            <p:ph type="body" idx="4294967295"/>
          </p:nvPr>
        </p:nvSpPr>
        <p:spPr>
          <a:xfrm>
            <a:off x="2166906" y="1867545"/>
            <a:ext cx="6824694" cy="4617921"/>
          </a:xfrm>
          <a:prstGeom prst="rect">
            <a:avLst/>
          </a:prstGeom>
          <a:noFill/>
          <a:ln>
            <a:noFill/>
          </a:ln>
        </p:spPr>
        <p:txBody>
          <a:bodyPr wrap="square" lIns="91425" tIns="45700" rIns="91425" bIns="45700" anchor="t" anchorCtr="0">
            <a:noAutofit/>
          </a:bodyPr>
          <a:lstStyle/>
          <a:p>
            <a:pPr marL="203200" indent="0">
              <a:buNone/>
            </a:pPr>
            <a:r>
              <a:rPr lang="en-CA" b="1" dirty="0">
                <a:solidFill>
                  <a:schemeClr val="accent3"/>
                </a:solidFill>
              </a:rPr>
              <a:t>Current balance $38,900</a:t>
            </a:r>
          </a:p>
          <a:p>
            <a:pPr marL="203200" indent="0">
              <a:buNone/>
            </a:pPr>
            <a:endParaRPr lang="en-CA" b="1" dirty="0">
              <a:solidFill>
                <a:schemeClr val="accent3"/>
              </a:solidFill>
            </a:endParaRPr>
          </a:p>
          <a:p>
            <a:pPr marL="203200" indent="0">
              <a:buNone/>
            </a:pPr>
            <a:r>
              <a:rPr lang="en-CA" b="1" dirty="0">
                <a:solidFill>
                  <a:schemeClr val="accent3"/>
                </a:solidFill>
              </a:rPr>
              <a:t>Allocated to Projects:</a:t>
            </a:r>
          </a:p>
          <a:p>
            <a:pPr>
              <a:buClr>
                <a:srgbClr val="FFC000"/>
              </a:buClr>
            </a:pPr>
            <a:r>
              <a:rPr lang="en-CA" b="1" dirty="0">
                <a:solidFill>
                  <a:schemeClr val="accent3"/>
                </a:solidFill>
              </a:rPr>
              <a:t>GUO – all accounting through National</a:t>
            </a:r>
          </a:p>
          <a:p>
            <a:pPr>
              <a:buClr>
                <a:srgbClr val="FFC000"/>
              </a:buClr>
            </a:pPr>
            <a:r>
              <a:rPr lang="en-CA" b="1" dirty="0">
                <a:solidFill>
                  <a:schemeClr val="accent3"/>
                </a:solidFill>
              </a:rPr>
              <a:t>Farmer outreach $10,000</a:t>
            </a:r>
          </a:p>
          <a:p>
            <a:pPr>
              <a:buClr>
                <a:srgbClr val="FFC000"/>
              </a:buClr>
            </a:pPr>
            <a:r>
              <a:rPr lang="en-CA" b="1" dirty="0">
                <a:solidFill>
                  <a:schemeClr val="accent3"/>
                </a:solidFill>
              </a:rPr>
              <a:t>SOG $2670 plus funds at National</a:t>
            </a:r>
          </a:p>
          <a:p>
            <a:pPr>
              <a:buClr>
                <a:srgbClr val="FFC000"/>
              </a:buClr>
            </a:pPr>
            <a:r>
              <a:rPr lang="en-CA" b="1" dirty="0">
                <a:solidFill>
                  <a:schemeClr val="accent3"/>
                </a:solidFill>
              </a:rPr>
              <a:t>Discretionary funds $29,500</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Shape 250"/>
          <p:cNvSpPr txBox="1">
            <a:spLocks noGrp="1"/>
          </p:cNvSpPr>
          <p:nvPr>
            <p:ph type="title" idx="4294967295"/>
          </p:nvPr>
        </p:nvSpPr>
        <p:spPr>
          <a:xfrm>
            <a:off x="2307194" y="401805"/>
            <a:ext cx="5922405" cy="1245325"/>
          </a:xfrm>
          <a:prstGeom prst="rect">
            <a:avLst/>
          </a:prstGeom>
          <a:noFill/>
          <a:ln>
            <a:noFill/>
          </a:ln>
        </p:spPr>
        <p:txBody>
          <a:bodyPr wrap="square" lIns="91425" tIns="45700" rIns="91425" bIns="45700" anchor="ctr" anchorCtr="0">
            <a:noAutofit/>
          </a:bodyPr>
          <a:lstStyle/>
          <a:p>
            <a:pPr lvl="0" algn="l">
              <a:buClr>
                <a:srgbClr val="008000"/>
              </a:buClr>
              <a:buSzPct val="25000"/>
            </a:pPr>
            <a:r>
              <a:rPr lang="en-CA" sz="3600" dirty="0">
                <a:solidFill>
                  <a:srgbClr val="336600"/>
                </a:solidFill>
                <a:latin typeface="+mj-lt"/>
                <a:sym typeface="PT Sans"/>
              </a:rPr>
              <a:t>Membership and Donations</a:t>
            </a:r>
          </a:p>
        </p:txBody>
      </p:sp>
      <p:sp>
        <p:nvSpPr>
          <p:cNvPr id="251" name="Shape 251"/>
          <p:cNvSpPr txBox="1">
            <a:spLocks noGrp="1"/>
          </p:cNvSpPr>
          <p:nvPr>
            <p:ph type="body" idx="4294967295"/>
          </p:nvPr>
        </p:nvSpPr>
        <p:spPr>
          <a:xfrm>
            <a:off x="2307194" y="1750076"/>
            <a:ext cx="6509801" cy="4850559"/>
          </a:xfrm>
          <a:prstGeom prst="rect">
            <a:avLst/>
          </a:prstGeom>
          <a:noFill/>
          <a:ln>
            <a:noFill/>
          </a:ln>
        </p:spPr>
        <p:txBody>
          <a:bodyPr wrap="square" lIns="91425" tIns="45700" rIns="91425" bIns="45700" anchor="t" anchorCtr="0">
            <a:noAutofit/>
          </a:bodyPr>
          <a:lstStyle/>
          <a:p>
            <a:pPr marL="0" indent="0">
              <a:spcBef>
                <a:spcPts val="0"/>
              </a:spcBef>
              <a:spcAft>
                <a:spcPts val="600"/>
              </a:spcAft>
              <a:buClr>
                <a:schemeClr val="accent3"/>
              </a:buClr>
              <a:buSzPct val="25000"/>
              <a:buNone/>
            </a:pPr>
            <a:r>
              <a:rPr lang="en-CA" sz="2400" b="1" dirty="0">
                <a:solidFill>
                  <a:schemeClr val="accent3"/>
                </a:solidFill>
                <a:latin typeface="+mn-lt"/>
                <a:sym typeface="PT Sans"/>
              </a:rPr>
              <a:t>Membership in COG (with voting rights) General $60</a:t>
            </a:r>
          </a:p>
          <a:p>
            <a:pPr marL="0" indent="0">
              <a:spcBef>
                <a:spcPts val="0"/>
              </a:spcBef>
              <a:spcAft>
                <a:spcPts val="600"/>
              </a:spcAft>
              <a:buClr>
                <a:schemeClr val="accent3"/>
              </a:buClr>
              <a:buSzPct val="25000"/>
              <a:buNone/>
            </a:pPr>
            <a:r>
              <a:rPr lang="en-CA" sz="2400" b="1" dirty="0">
                <a:solidFill>
                  <a:schemeClr val="accent3"/>
                </a:solidFill>
                <a:latin typeface="+mn-lt"/>
                <a:sym typeface="PT Sans"/>
              </a:rPr>
              <a:t>Students $30 </a:t>
            </a:r>
          </a:p>
          <a:p>
            <a:pPr marL="0" indent="0">
              <a:spcBef>
                <a:spcPts val="0"/>
              </a:spcBef>
              <a:spcAft>
                <a:spcPts val="600"/>
              </a:spcAft>
              <a:buClr>
                <a:schemeClr val="accent3"/>
              </a:buClr>
              <a:buSzPct val="25000"/>
              <a:buNone/>
            </a:pPr>
            <a:r>
              <a:rPr lang="en-CA" sz="2400" b="1" dirty="0">
                <a:solidFill>
                  <a:schemeClr val="accent3"/>
                </a:solidFill>
                <a:latin typeface="+mn-lt"/>
                <a:sym typeface="PT Sans"/>
              </a:rPr>
              <a:t>Certified Organic and Transitioning Farmers - FREE</a:t>
            </a:r>
          </a:p>
          <a:p>
            <a:pPr indent="-342900">
              <a:spcBef>
                <a:spcPts val="0"/>
              </a:spcBef>
              <a:spcAft>
                <a:spcPts val="600"/>
              </a:spcAft>
              <a:buClr>
                <a:schemeClr val="accent3"/>
              </a:buClr>
              <a:buSzPct val="125000"/>
            </a:pPr>
            <a:r>
              <a:rPr lang="en-CA" sz="2000" b="1" dirty="0">
                <a:solidFill>
                  <a:schemeClr val="accent3"/>
                </a:solidFill>
                <a:latin typeface="+mn-lt"/>
                <a:sym typeface="PT Sans"/>
              </a:rPr>
              <a:t>Includes monthly e-newsletter (This Month in Organics) and various discounts (books, events, courses)</a:t>
            </a:r>
          </a:p>
          <a:p>
            <a:pPr indent="-342900">
              <a:spcBef>
                <a:spcPts val="0"/>
              </a:spcBef>
              <a:spcAft>
                <a:spcPts val="600"/>
              </a:spcAft>
              <a:buClr>
                <a:schemeClr val="accent3"/>
              </a:buClr>
              <a:buSzPct val="125000"/>
            </a:pPr>
            <a:r>
              <a:rPr lang="en-CA" sz="2000" b="1" dirty="0">
                <a:solidFill>
                  <a:schemeClr val="accent3"/>
                </a:solidFill>
                <a:latin typeface="+mn-lt"/>
                <a:sym typeface="PT Sans"/>
              </a:rPr>
              <a:t>No charitable tax receipt for membership fee</a:t>
            </a:r>
          </a:p>
          <a:p>
            <a:pPr indent="-342900">
              <a:spcBef>
                <a:spcPts val="0"/>
              </a:spcBef>
              <a:spcAft>
                <a:spcPts val="600"/>
              </a:spcAft>
              <a:buClr>
                <a:schemeClr val="accent3"/>
              </a:buClr>
              <a:buSzPct val="125000"/>
            </a:pPr>
            <a:r>
              <a:rPr lang="en-CA" sz="2000" b="1" dirty="0">
                <a:solidFill>
                  <a:schemeClr val="accent3"/>
                </a:solidFill>
                <a:latin typeface="+mn-lt"/>
                <a:sym typeface="PT Sans"/>
              </a:rPr>
              <a:t>Chosen chapter gets a portion of membership fee</a:t>
            </a:r>
          </a:p>
          <a:p>
            <a:pPr indent="-342900">
              <a:spcBef>
                <a:spcPts val="0"/>
              </a:spcBef>
              <a:spcAft>
                <a:spcPts val="600"/>
              </a:spcAft>
              <a:buClr>
                <a:schemeClr val="accent3"/>
              </a:buClr>
              <a:buSzPct val="125000"/>
            </a:pPr>
            <a:r>
              <a:rPr lang="en-CA" sz="2000" b="1" dirty="0">
                <a:solidFill>
                  <a:schemeClr val="accent3"/>
                </a:solidFill>
                <a:latin typeface="+mn-lt"/>
                <a:sym typeface="PT Sans"/>
              </a:rPr>
              <a:t>Donations of $20 or more receive tax receipt</a:t>
            </a:r>
          </a:p>
          <a:p>
            <a:pPr marL="0" indent="0">
              <a:spcBef>
                <a:spcPts val="0"/>
              </a:spcBef>
              <a:spcAft>
                <a:spcPts val="600"/>
              </a:spcAft>
              <a:buClr>
                <a:schemeClr val="accent3"/>
              </a:buClr>
              <a:buSzPct val="125000"/>
              <a:buNone/>
            </a:pPr>
            <a:r>
              <a:rPr lang="en-CA" sz="2000" b="1" dirty="0">
                <a:solidFill>
                  <a:schemeClr val="accent3"/>
                </a:solidFill>
                <a:latin typeface="+mn-lt"/>
                <a:sym typeface="PT Sans"/>
              </a:rPr>
              <a:t>GOG National (cog.ca)</a:t>
            </a:r>
          </a:p>
          <a:p>
            <a:pPr marL="0" indent="0">
              <a:spcBef>
                <a:spcPts val="0"/>
              </a:spcBef>
              <a:spcAft>
                <a:spcPts val="600"/>
              </a:spcAft>
              <a:buClr>
                <a:schemeClr val="accent3"/>
              </a:buClr>
              <a:buSzPct val="25000"/>
              <a:buNone/>
            </a:pPr>
            <a:r>
              <a:rPr lang="en-CA" sz="2000" b="1" dirty="0">
                <a:solidFill>
                  <a:schemeClr val="accent3"/>
                </a:solidFill>
                <a:latin typeface="+mn-lt"/>
                <a:sym typeface="PT Sans"/>
              </a:rPr>
              <a:t>OSO Chapter (cog.ca/</a:t>
            </a:r>
            <a:r>
              <a:rPr lang="en-CA" sz="2000" b="1" dirty="0" err="1">
                <a:solidFill>
                  <a:schemeClr val="accent3"/>
                </a:solidFill>
                <a:latin typeface="+mn-lt"/>
                <a:sym typeface="PT Sans"/>
              </a:rPr>
              <a:t>ottawa</a:t>
            </a:r>
            <a:r>
              <a:rPr lang="en-CA" sz="2000" b="1" dirty="0">
                <a:solidFill>
                  <a:schemeClr val="accent3"/>
                </a:solidFill>
                <a:latin typeface="+mn-lt"/>
                <a:sym typeface="PT Sans"/>
              </a:rPr>
              <a:t>)</a:t>
            </a:r>
            <a:endParaRPr sz="2000" b="1" dirty="0">
              <a:solidFill>
                <a:schemeClr val="accent3"/>
              </a:solidFill>
              <a:latin typeface="+mn-lt"/>
              <a:sym typeface="PT Sans"/>
            </a:endParaRPr>
          </a:p>
        </p:txBody>
      </p:sp>
    </p:spTree>
    <p:extLst>
      <p:ext uri="{BB962C8B-B14F-4D97-AF65-F5344CB8AC3E}">
        <p14:creationId xmlns:p14="http://schemas.microsoft.com/office/powerpoint/2010/main" val="20468423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Shape 268"/>
          <p:cNvSpPr txBox="1">
            <a:spLocks noGrp="1"/>
          </p:cNvSpPr>
          <p:nvPr>
            <p:ph type="title" idx="4294967295"/>
          </p:nvPr>
        </p:nvSpPr>
        <p:spPr>
          <a:xfrm>
            <a:off x="2319306" y="274637"/>
            <a:ext cx="5910294" cy="1675275"/>
          </a:xfrm>
          <a:prstGeom prst="rect">
            <a:avLst/>
          </a:prstGeom>
          <a:noFill/>
          <a:ln>
            <a:noFill/>
          </a:ln>
        </p:spPr>
        <p:txBody>
          <a:bodyPr wrap="square" lIns="91425" tIns="45700" rIns="91425" bIns="45700" anchor="ctr" anchorCtr="0">
            <a:noAutofit/>
          </a:bodyPr>
          <a:lstStyle/>
          <a:p>
            <a:pPr algn="l">
              <a:buClr>
                <a:srgbClr val="008000"/>
              </a:buClr>
              <a:buSzPct val="25000"/>
            </a:pPr>
            <a:r>
              <a:rPr lang="en-CA" sz="3600" dirty="0">
                <a:solidFill>
                  <a:srgbClr val="336600"/>
                </a:solidFill>
                <a:latin typeface="+mj-lt"/>
                <a:sym typeface="PT Sans"/>
              </a:rPr>
              <a:t>Get involved!</a:t>
            </a:r>
          </a:p>
        </p:txBody>
      </p:sp>
      <p:sp>
        <p:nvSpPr>
          <p:cNvPr id="269" name="Shape 269"/>
          <p:cNvSpPr txBox="1">
            <a:spLocks noGrp="1"/>
          </p:cNvSpPr>
          <p:nvPr>
            <p:ph type="body" idx="4294967295"/>
          </p:nvPr>
        </p:nvSpPr>
        <p:spPr>
          <a:xfrm>
            <a:off x="2216360" y="1654701"/>
            <a:ext cx="6558247" cy="2826465"/>
          </a:xfrm>
          <a:prstGeom prst="rect">
            <a:avLst/>
          </a:prstGeom>
          <a:noFill/>
          <a:ln>
            <a:noFill/>
          </a:ln>
        </p:spPr>
        <p:txBody>
          <a:bodyPr wrap="square" lIns="91425" tIns="45700" rIns="91425" bIns="45700" anchor="t" anchorCtr="0">
            <a:noAutofit/>
          </a:bodyPr>
          <a:lstStyle/>
          <a:p>
            <a:pPr lvl="0" indent="-252000">
              <a:spcBef>
                <a:spcPts val="0"/>
              </a:spcBef>
              <a:spcAft>
                <a:spcPts val="1200"/>
              </a:spcAft>
              <a:buClr>
                <a:schemeClr val="accent3"/>
              </a:buClr>
              <a:buFont typeface="Arial" panose="020B0604020202020204" pitchFamily="34" charset="0"/>
              <a:buChar char="•"/>
            </a:pPr>
            <a:r>
              <a:rPr lang="en-CA" sz="2400" b="1" dirty="0">
                <a:solidFill>
                  <a:schemeClr val="accent3"/>
                </a:solidFill>
                <a:latin typeface="+mn-lt"/>
                <a:sym typeface="PT Sans"/>
              </a:rPr>
              <a:t>Become a member!</a:t>
            </a:r>
          </a:p>
          <a:p>
            <a:pPr lvl="0" indent="-252000">
              <a:spcBef>
                <a:spcPts val="0"/>
              </a:spcBef>
              <a:spcAft>
                <a:spcPts val="1200"/>
              </a:spcAft>
              <a:buClr>
                <a:schemeClr val="accent3"/>
              </a:buClr>
              <a:buFont typeface="Arial" panose="020B0604020202020204" pitchFamily="34" charset="0"/>
              <a:buChar char="•"/>
            </a:pPr>
            <a:r>
              <a:rPr lang="en-CA" sz="2400" b="1" dirty="0">
                <a:solidFill>
                  <a:schemeClr val="accent3"/>
                </a:solidFill>
                <a:latin typeface="+mn-lt"/>
                <a:sym typeface="PT Sans"/>
              </a:rPr>
              <a:t>Join our mailing list</a:t>
            </a:r>
          </a:p>
          <a:p>
            <a:pPr lvl="0" indent="-252000">
              <a:spcBef>
                <a:spcPts val="0"/>
              </a:spcBef>
              <a:spcAft>
                <a:spcPts val="1200"/>
              </a:spcAft>
              <a:buClr>
                <a:schemeClr val="accent3"/>
              </a:buClr>
              <a:buFont typeface="Arial" panose="020B0604020202020204" pitchFamily="34" charset="0"/>
              <a:buChar char="•"/>
            </a:pPr>
            <a:r>
              <a:rPr lang="en-CA" sz="2400" b="1" dirty="0">
                <a:solidFill>
                  <a:schemeClr val="accent3"/>
                </a:solidFill>
                <a:latin typeface="+mn-lt"/>
                <a:sym typeface="PT Sans"/>
              </a:rPr>
              <a:t>Come out to our events</a:t>
            </a:r>
          </a:p>
          <a:p>
            <a:pPr lvl="0" indent="-252000">
              <a:spcBef>
                <a:spcPts val="0"/>
              </a:spcBef>
              <a:spcAft>
                <a:spcPts val="1200"/>
              </a:spcAft>
              <a:buClr>
                <a:schemeClr val="accent3"/>
              </a:buClr>
              <a:buFont typeface="Arial" panose="020B0604020202020204" pitchFamily="34" charset="0"/>
              <a:buChar char="•"/>
            </a:pPr>
            <a:r>
              <a:rPr lang="en-CA" sz="2400" b="1" dirty="0">
                <a:solidFill>
                  <a:schemeClr val="accent3"/>
                </a:solidFill>
                <a:latin typeface="+mn-lt"/>
                <a:sym typeface="PT Sans"/>
              </a:rPr>
              <a:t>Donate to help support COG’s programs</a:t>
            </a:r>
          </a:p>
          <a:p>
            <a:pPr lvl="0" indent="-252000">
              <a:spcBef>
                <a:spcPts val="0"/>
              </a:spcBef>
              <a:spcAft>
                <a:spcPts val="0"/>
              </a:spcAft>
              <a:buClr>
                <a:schemeClr val="accent3"/>
              </a:buClr>
              <a:buFont typeface="Arial" panose="020B0604020202020204" pitchFamily="34" charset="0"/>
              <a:buChar char="•"/>
            </a:pPr>
            <a:r>
              <a:rPr lang="en-CA" sz="2400" b="1" dirty="0">
                <a:solidFill>
                  <a:schemeClr val="accent3"/>
                </a:solidFill>
                <a:latin typeface="+mn-lt"/>
                <a:sym typeface="PT Sans"/>
              </a:rPr>
              <a:t>Volunteer with us!</a:t>
            </a:r>
          </a:p>
          <a:p>
            <a:pPr marL="342900" marR="0" lvl="0" indent="-342900" algn="l" rtl="0">
              <a:spcBef>
                <a:spcPts val="640"/>
              </a:spcBef>
              <a:spcAft>
                <a:spcPts val="0"/>
              </a:spcAft>
              <a:buClr>
                <a:schemeClr val="dk1"/>
              </a:buClr>
              <a:buSzPct val="100000"/>
              <a:buFont typeface="Arial"/>
              <a:buNone/>
            </a:pPr>
            <a:endParaRPr sz="3200" b="0" i="0" u="none" strike="noStrike" cap="none" dirty="0">
              <a:solidFill>
                <a:srgbClr val="007236"/>
              </a:solidFill>
              <a:latin typeface="PT Sans"/>
              <a:ea typeface="PT Sans"/>
              <a:cs typeface="PT Sans"/>
              <a:sym typeface="PT Sans"/>
            </a:endParaRPr>
          </a:p>
          <a:p>
            <a:pPr marL="342900" marR="0" lvl="0" indent="-342900" algn="l" rtl="0">
              <a:spcBef>
                <a:spcPts val="640"/>
              </a:spcBef>
              <a:buClr>
                <a:schemeClr val="dk1"/>
              </a:buClr>
              <a:buSzPct val="100000"/>
              <a:buFont typeface="Arial"/>
              <a:buNone/>
            </a:pPr>
            <a:endParaRPr sz="3200" b="0" i="0" u="none" strike="noStrike" cap="none" dirty="0">
              <a:solidFill>
                <a:schemeClr val="dk1"/>
              </a:solidFill>
              <a:latin typeface="PT Sans"/>
              <a:ea typeface="PT Sans"/>
              <a:cs typeface="PT Sans"/>
              <a:sym typeface="PT San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Shape 274"/>
          <p:cNvSpPr txBox="1">
            <a:spLocks noGrp="1"/>
          </p:cNvSpPr>
          <p:nvPr>
            <p:ph type="title" idx="4294967295"/>
          </p:nvPr>
        </p:nvSpPr>
        <p:spPr>
          <a:xfrm>
            <a:off x="1604742" y="1261705"/>
            <a:ext cx="6624858" cy="1081823"/>
          </a:xfrm>
          <a:prstGeom prst="rect">
            <a:avLst/>
          </a:prstGeom>
          <a:noFill/>
          <a:ln>
            <a:noFill/>
          </a:ln>
        </p:spPr>
        <p:txBody>
          <a:bodyPr wrap="square" lIns="91425" tIns="45700" rIns="91425" bIns="45700" anchor="ctr" anchorCtr="0">
            <a:noAutofit/>
          </a:bodyPr>
          <a:lstStyle/>
          <a:p>
            <a:pPr lvl="0" algn="l">
              <a:buClr>
                <a:srgbClr val="008000"/>
              </a:buClr>
              <a:buSzPct val="25000"/>
            </a:pPr>
            <a:r>
              <a:rPr lang="en-CA" dirty="0">
                <a:solidFill>
                  <a:schemeClr val="bg1"/>
                </a:solidFill>
                <a:effectLst>
                  <a:outerShdw blurRad="38100" dist="38100" dir="2700000" algn="tl">
                    <a:srgbClr val="000000">
                      <a:alpha val="43137"/>
                    </a:srgbClr>
                  </a:outerShdw>
                </a:effectLst>
                <a:latin typeface="+mj-lt"/>
                <a:sym typeface="PT Sans"/>
              </a:rPr>
              <a:t>Thank you…</a:t>
            </a:r>
          </a:p>
        </p:txBody>
      </p:sp>
      <p:sp>
        <p:nvSpPr>
          <p:cNvPr id="275" name="Shape 275"/>
          <p:cNvSpPr txBox="1">
            <a:spLocks noGrp="1"/>
          </p:cNvSpPr>
          <p:nvPr>
            <p:ph type="body" idx="4294967295"/>
          </p:nvPr>
        </p:nvSpPr>
        <p:spPr>
          <a:xfrm>
            <a:off x="1604743" y="2392625"/>
            <a:ext cx="6824694" cy="3040063"/>
          </a:xfrm>
          <a:prstGeom prst="rect">
            <a:avLst/>
          </a:prstGeom>
          <a:noFill/>
          <a:ln>
            <a:noFill/>
          </a:ln>
        </p:spPr>
        <p:txBody>
          <a:bodyPr wrap="square" lIns="91425" tIns="45700" rIns="91425" bIns="45700" anchor="t" anchorCtr="0">
            <a:noAutofit/>
          </a:bodyPr>
          <a:lstStyle/>
          <a:p>
            <a:pPr marL="0" marR="0" lvl="0" indent="0" algn="l" rtl="0">
              <a:lnSpc>
                <a:spcPct val="90000"/>
              </a:lnSpc>
              <a:spcBef>
                <a:spcPts val="0"/>
              </a:spcBef>
              <a:spcAft>
                <a:spcPts val="1200"/>
              </a:spcAft>
              <a:buClr>
                <a:srgbClr val="007236"/>
              </a:buClr>
              <a:buSzPct val="100000"/>
              <a:buNone/>
            </a:pPr>
            <a:r>
              <a:rPr lang="en-CA" sz="2800" b="1" dirty="0">
                <a:solidFill>
                  <a:schemeClr val="bg1"/>
                </a:solidFill>
                <a:effectLst>
                  <a:outerShdw blurRad="38100" dist="38100" dir="2700000" algn="tl">
                    <a:srgbClr val="000000">
                      <a:alpha val="43137"/>
                    </a:srgbClr>
                  </a:outerShdw>
                </a:effectLst>
                <a:latin typeface="+mn-lt"/>
                <a:sym typeface="PT Sans"/>
              </a:rPr>
              <a:t>COG’s key sponsors, contributors, staff, volunteers and Steering Committee members</a:t>
            </a:r>
          </a:p>
          <a:p>
            <a:pPr marL="0" marR="0" lvl="0" indent="0" algn="l" rtl="0">
              <a:lnSpc>
                <a:spcPct val="90000"/>
              </a:lnSpc>
              <a:spcBef>
                <a:spcPts val="740"/>
              </a:spcBef>
              <a:spcAft>
                <a:spcPts val="1200"/>
              </a:spcAft>
              <a:buClr>
                <a:srgbClr val="007236"/>
              </a:buClr>
              <a:buSzPct val="25000"/>
              <a:buFont typeface="Arial"/>
              <a:buNone/>
            </a:pPr>
            <a:r>
              <a:rPr lang="en-CA" sz="2800" b="1" dirty="0">
                <a:solidFill>
                  <a:schemeClr val="bg1"/>
                </a:solidFill>
                <a:effectLst>
                  <a:outerShdw blurRad="38100" dist="38100" dir="2700000" algn="tl">
                    <a:srgbClr val="000000">
                      <a:alpha val="43137"/>
                    </a:srgbClr>
                  </a:outerShdw>
                </a:effectLst>
                <a:latin typeface="+mn-lt"/>
                <a:sym typeface="PT Sans"/>
              </a:rPr>
              <a:t>A heartfelt thank you for coming to </a:t>
            </a:r>
            <a:br>
              <a:rPr lang="en-CA" sz="2800" b="1" dirty="0">
                <a:solidFill>
                  <a:schemeClr val="bg1"/>
                </a:solidFill>
                <a:effectLst>
                  <a:outerShdw blurRad="38100" dist="38100" dir="2700000" algn="tl">
                    <a:srgbClr val="000000">
                      <a:alpha val="43137"/>
                    </a:srgbClr>
                  </a:outerShdw>
                </a:effectLst>
                <a:latin typeface="+mn-lt"/>
                <a:sym typeface="PT Sans"/>
              </a:rPr>
            </a:br>
            <a:r>
              <a:rPr lang="en-CA" sz="2800" b="1" dirty="0">
                <a:solidFill>
                  <a:schemeClr val="bg1"/>
                </a:solidFill>
                <a:effectLst>
                  <a:outerShdw blurRad="38100" dist="38100" dir="2700000" algn="tl">
                    <a:srgbClr val="000000">
                      <a:alpha val="43137"/>
                    </a:srgbClr>
                  </a:outerShdw>
                </a:effectLst>
                <a:latin typeface="+mn-lt"/>
                <a:sym typeface="PT Sans"/>
              </a:rPr>
              <a:t>Fall Reflections 2021.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4" name="Shape 171"/>
          <p:cNvSpPr txBox="1">
            <a:spLocks/>
          </p:cNvSpPr>
          <p:nvPr/>
        </p:nvSpPr>
        <p:spPr>
          <a:xfrm>
            <a:off x="606150" y="2524864"/>
            <a:ext cx="8229600" cy="1151590"/>
          </a:xfrm>
          <a:prstGeom prst="rect">
            <a:avLst/>
          </a:prstGeom>
          <a:noFill/>
          <a:ln>
            <a:noFill/>
          </a:ln>
        </p:spPr>
        <p:txBody>
          <a:bodyPr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pPr algn="ctr">
              <a:buClr>
                <a:srgbClr val="336600"/>
              </a:buClr>
              <a:buSzPct val="25000"/>
              <a:buFont typeface="PT Sans"/>
              <a:buNone/>
            </a:pPr>
            <a:r>
              <a:rPr lang="en-CA" sz="4400" dirty="0">
                <a:solidFill>
                  <a:srgbClr val="336600"/>
                </a:solidFill>
                <a:latin typeface="+mj-lt"/>
                <a:ea typeface="PT Sans"/>
                <a:cs typeface="PT Sans"/>
                <a:sym typeface="PT Sans"/>
              </a:rPr>
              <a:t>Remembering</a:t>
            </a:r>
          </a:p>
          <a:p>
            <a:pPr algn="ctr">
              <a:buClr>
                <a:srgbClr val="336600"/>
              </a:buClr>
              <a:buSzPct val="25000"/>
              <a:buFont typeface="PT Sans"/>
              <a:buNone/>
            </a:pPr>
            <a:r>
              <a:rPr lang="en-CA" sz="4400" dirty="0">
                <a:solidFill>
                  <a:srgbClr val="336600"/>
                </a:solidFill>
                <a:latin typeface="+mj-lt"/>
                <a:ea typeface="PT Sans"/>
                <a:cs typeface="PT Sans"/>
                <a:sym typeface="PT Sans"/>
              </a:rPr>
              <a:t>Mary Lou </a:t>
            </a:r>
            <a:r>
              <a:rPr lang="en-CA" sz="4400" dirty="0" err="1">
                <a:solidFill>
                  <a:srgbClr val="336600"/>
                </a:solidFill>
                <a:latin typeface="+mj-lt"/>
                <a:ea typeface="PT Sans"/>
                <a:cs typeface="PT Sans"/>
                <a:sym typeface="PT Sans"/>
              </a:rPr>
              <a:t>Iahtail</a:t>
            </a:r>
            <a:endParaRPr lang="en-CA" sz="4400" dirty="0">
              <a:solidFill>
                <a:srgbClr val="336600"/>
              </a:solidFill>
              <a:latin typeface="+mj-lt"/>
              <a:ea typeface="PT Sans"/>
              <a:cs typeface="PT Sans"/>
              <a:sym typeface="PT Sans"/>
            </a:endParaRPr>
          </a:p>
          <a:p>
            <a:pPr algn="ctr">
              <a:buClr>
                <a:srgbClr val="336600"/>
              </a:buClr>
              <a:buSzPct val="25000"/>
              <a:buFont typeface="PT Sans"/>
              <a:buNone/>
            </a:pPr>
            <a:endParaRPr lang="en-CA" sz="4400" dirty="0">
              <a:solidFill>
                <a:srgbClr val="336600"/>
              </a:solidFill>
              <a:latin typeface="+mj-lt"/>
              <a:ea typeface="PT Sans"/>
              <a:cs typeface="PT Sans"/>
              <a:sym typeface="PT Sans"/>
            </a:endParaRPr>
          </a:p>
          <a:p>
            <a:pPr algn="ctr">
              <a:buClr>
                <a:srgbClr val="336600"/>
              </a:buClr>
              <a:buSzPct val="25000"/>
              <a:buFont typeface="PT Sans"/>
              <a:buNone/>
            </a:pPr>
            <a:r>
              <a:rPr lang="en-CA" sz="4400" dirty="0">
                <a:solidFill>
                  <a:srgbClr val="336600"/>
                </a:solidFill>
                <a:latin typeface="+mj-lt"/>
                <a:ea typeface="PT Sans"/>
                <a:cs typeface="PT Sans"/>
                <a:sym typeface="PT Sans"/>
              </a:rPr>
              <a:t>SOG volunteer</a:t>
            </a:r>
          </a:p>
        </p:txBody>
      </p:sp>
    </p:spTree>
    <p:extLst>
      <p:ext uri="{BB962C8B-B14F-4D97-AF65-F5344CB8AC3E}">
        <p14:creationId xmlns:p14="http://schemas.microsoft.com/office/powerpoint/2010/main" val="36786712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Shape 238"/>
          <p:cNvSpPr txBox="1">
            <a:spLocks noGrp="1"/>
          </p:cNvSpPr>
          <p:nvPr>
            <p:ph type="title" idx="4294967295"/>
          </p:nvPr>
        </p:nvSpPr>
        <p:spPr>
          <a:xfrm>
            <a:off x="451184" y="2340606"/>
            <a:ext cx="8229600" cy="1487386"/>
          </a:xfrm>
          <a:prstGeom prst="rect">
            <a:avLst/>
          </a:prstGeom>
          <a:noFill/>
          <a:ln>
            <a:noFill/>
          </a:ln>
        </p:spPr>
        <p:txBody>
          <a:bodyPr wrap="square" lIns="91425" tIns="45700" rIns="91425" bIns="45700" anchor="ctr" anchorCtr="0">
            <a:noAutofit/>
          </a:bodyPr>
          <a:lstStyle/>
          <a:p>
            <a:pPr marL="0" marR="0" lvl="0" indent="0" algn="ctr" rtl="0">
              <a:spcBef>
                <a:spcPts val="0"/>
              </a:spcBef>
              <a:buClr>
                <a:srgbClr val="008000"/>
              </a:buClr>
              <a:buSzPct val="25000"/>
              <a:buFont typeface="PT Sans"/>
              <a:buNone/>
            </a:pPr>
            <a:r>
              <a:rPr lang="en-CA" sz="3600" b="0" i="0" u="none" strike="noStrike" cap="none" dirty="0">
                <a:solidFill>
                  <a:schemeClr val="bg1"/>
                </a:solidFill>
                <a:effectLst>
                  <a:outerShdw blurRad="38100" dist="38100" dir="2700000" algn="tl">
                    <a:srgbClr val="000000">
                      <a:alpha val="43137"/>
                    </a:srgbClr>
                  </a:outerShdw>
                </a:effectLst>
                <a:latin typeface="+mj-lt"/>
                <a:ea typeface="PT Sans"/>
                <a:cs typeface="PT Sans"/>
                <a:sym typeface="PT Sans"/>
              </a:rPr>
              <a:t>Guest Speaker</a:t>
            </a:r>
            <a:br>
              <a:rPr lang="en-CA" sz="3600" b="0" i="0" u="none" strike="noStrike" cap="none" dirty="0">
                <a:solidFill>
                  <a:schemeClr val="bg1"/>
                </a:solidFill>
                <a:effectLst>
                  <a:outerShdw blurRad="38100" dist="38100" dir="2700000" algn="tl">
                    <a:srgbClr val="000000">
                      <a:alpha val="43137"/>
                    </a:srgbClr>
                  </a:outerShdw>
                </a:effectLst>
                <a:latin typeface="+mj-lt"/>
                <a:ea typeface="PT Sans"/>
                <a:cs typeface="PT Sans"/>
                <a:sym typeface="PT Sans"/>
              </a:rPr>
            </a:br>
            <a:br>
              <a:rPr lang="en-CA" sz="3600" b="0" i="0" u="none" strike="noStrike" cap="none" dirty="0">
                <a:solidFill>
                  <a:schemeClr val="bg1"/>
                </a:solidFill>
                <a:effectLst>
                  <a:outerShdw blurRad="38100" dist="38100" dir="2700000" algn="tl">
                    <a:srgbClr val="000000">
                      <a:alpha val="43137"/>
                    </a:srgbClr>
                  </a:outerShdw>
                </a:effectLst>
                <a:latin typeface="+mj-lt"/>
                <a:ea typeface="PT Sans"/>
                <a:cs typeface="PT Sans"/>
                <a:sym typeface="PT Sans"/>
              </a:rPr>
            </a:br>
            <a:r>
              <a:rPr lang="en-CA" sz="3600" b="0" i="0" u="none" strike="noStrike" cap="none" dirty="0">
                <a:solidFill>
                  <a:schemeClr val="bg1"/>
                </a:solidFill>
                <a:effectLst>
                  <a:outerShdw blurRad="38100" dist="38100" dir="2700000" algn="tl">
                    <a:srgbClr val="000000">
                      <a:alpha val="43137"/>
                    </a:srgbClr>
                  </a:outerShdw>
                </a:effectLst>
                <a:latin typeface="+mj-lt"/>
                <a:ea typeface="PT Sans"/>
                <a:cs typeface="PT Sans"/>
                <a:sym typeface="PT Sans"/>
              </a:rPr>
              <a:t>Greta </a:t>
            </a:r>
            <a:r>
              <a:rPr lang="en-CA" sz="3600" b="0" i="0" u="none" strike="noStrike" cap="none" dirty="0" err="1">
                <a:solidFill>
                  <a:schemeClr val="bg1"/>
                </a:solidFill>
                <a:effectLst>
                  <a:outerShdw blurRad="38100" dist="38100" dir="2700000" algn="tl">
                    <a:srgbClr val="000000">
                      <a:alpha val="43137"/>
                    </a:srgbClr>
                  </a:outerShdw>
                </a:effectLst>
                <a:latin typeface="+mj-lt"/>
                <a:ea typeface="PT Sans"/>
                <a:cs typeface="PT Sans"/>
                <a:sym typeface="PT Sans"/>
              </a:rPr>
              <a:t>Kryger</a:t>
            </a:r>
            <a:endParaRPr lang="en-CA" sz="3200" b="0" i="0" u="none" strike="noStrike" cap="none" dirty="0">
              <a:solidFill>
                <a:schemeClr val="bg1"/>
              </a:solidFill>
              <a:effectLst>
                <a:outerShdw blurRad="38100" dist="38100" dir="2700000" algn="tl">
                  <a:srgbClr val="000000">
                    <a:alpha val="43137"/>
                  </a:srgbClr>
                </a:outerShdw>
              </a:effectLst>
              <a:latin typeface="+mj-lt"/>
              <a:ea typeface="PT Sans"/>
              <a:cs typeface="PT Sans"/>
              <a:sym typeface="PT Sans"/>
            </a:endParaRPr>
          </a:p>
        </p:txBody>
      </p:sp>
      <p:sp>
        <p:nvSpPr>
          <p:cNvPr id="239" name="Shape 239"/>
          <p:cNvSpPr txBox="1">
            <a:spLocks noGrp="1"/>
          </p:cNvSpPr>
          <p:nvPr>
            <p:ph type="body" idx="4294967295"/>
          </p:nvPr>
        </p:nvSpPr>
        <p:spPr>
          <a:xfrm>
            <a:off x="120316" y="1816768"/>
            <a:ext cx="8891337" cy="4504657"/>
          </a:xfrm>
          <a:prstGeom prst="rect">
            <a:avLst/>
          </a:prstGeom>
          <a:noFill/>
          <a:ln>
            <a:noFill/>
          </a:ln>
        </p:spPr>
        <p:txBody>
          <a:bodyPr wrap="square" lIns="91425" tIns="45700" rIns="91425" bIns="45700" anchor="t" anchorCtr="0">
            <a:noAutofit/>
          </a:bodyPr>
          <a:lstStyle/>
          <a:p>
            <a:pPr marL="0" indent="0" algn="ctr">
              <a:spcBef>
                <a:spcPts val="0"/>
              </a:spcBef>
              <a:buClr>
                <a:srgbClr val="008000"/>
              </a:buClr>
              <a:buSzPct val="25000"/>
              <a:buNone/>
            </a:pPr>
            <a:endParaRPr lang="en-CA" sz="2800" b="1" dirty="0">
              <a:solidFill>
                <a:schemeClr val="bg1"/>
              </a:solidFill>
              <a:effectLst>
                <a:outerShdw blurRad="38100" dist="38100" dir="2700000" algn="tl">
                  <a:srgbClr val="000000">
                    <a:alpha val="43137"/>
                  </a:srgbClr>
                </a:outerShdw>
              </a:effectLst>
              <a:latin typeface="Gill Sans MT" panose="020B0502020104020203" pitchFamily="34" charset="0"/>
              <a:ea typeface="PT Sans"/>
              <a:cs typeface="PT Sans"/>
              <a:sym typeface="PT Sans"/>
            </a:endParaRPr>
          </a:p>
          <a:p>
            <a:pPr marL="0" indent="0" algn="ctr">
              <a:spcBef>
                <a:spcPts val="0"/>
              </a:spcBef>
              <a:buClr>
                <a:srgbClr val="008000"/>
              </a:buClr>
              <a:buSzPct val="25000"/>
              <a:buNone/>
            </a:pPr>
            <a:endParaRPr lang="en-CA" sz="2800" b="1" dirty="0">
              <a:solidFill>
                <a:srgbClr val="008000"/>
              </a:solidFill>
              <a:latin typeface="PT Sans"/>
              <a:ea typeface="PT Sans"/>
              <a:cs typeface="PT Sans"/>
              <a:sym typeface="PT Sans"/>
            </a:endParaRPr>
          </a:p>
          <a:p>
            <a:pPr marL="0" indent="0" algn="ctr">
              <a:spcBef>
                <a:spcPts val="0"/>
              </a:spcBef>
              <a:buClr>
                <a:srgbClr val="008000"/>
              </a:buClr>
              <a:buSzPct val="25000"/>
              <a:buNone/>
            </a:pPr>
            <a:endParaRPr lang="en-CA" sz="2800" b="1" dirty="0">
              <a:solidFill>
                <a:srgbClr val="008000"/>
              </a:solidFill>
              <a:latin typeface="PT Sans"/>
              <a:ea typeface="PT Sans"/>
              <a:cs typeface="PT Sans"/>
              <a:sym typeface="PT Sans"/>
            </a:endParaRPr>
          </a:p>
          <a:p>
            <a:pPr marL="0" marR="0" lvl="0" indent="0" algn="ctr" rtl="0">
              <a:spcBef>
                <a:spcPts val="0"/>
              </a:spcBef>
              <a:spcAft>
                <a:spcPts val="0"/>
              </a:spcAft>
              <a:buClr>
                <a:srgbClr val="008000"/>
              </a:buClr>
              <a:buSzPct val="25000"/>
              <a:buFont typeface="Arial"/>
              <a:buNone/>
            </a:pPr>
            <a:endParaRPr lang="en-CA" sz="2800" b="1" i="0" u="none" strike="noStrike" cap="none" dirty="0">
              <a:solidFill>
                <a:srgbClr val="008000"/>
              </a:solidFill>
              <a:latin typeface="PT Sans"/>
              <a:ea typeface="PT Sans"/>
              <a:cs typeface="PT Sans"/>
              <a:sym typeface="PT Sans"/>
            </a:endParaRPr>
          </a:p>
          <a:p>
            <a:pPr marL="0" marR="0" lvl="0" indent="0" algn="l" rtl="0">
              <a:spcBef>
                <a:spcPts val="0"/>
              </a:spcBef>
              <a:buClr>
                <a:srgbClr val="008000"/>
              </a:buClr>
              <a:buSzPct val="25000"/>
              <a:buFont typeface="Arial"/>
              <a:buNone/>
            </a:pPr>
            <a:r>
              <a:rPr lang="en-CA" sz="2800" b="0" i="0" u="none" strike="noStrike" cap="none" dirty="0">
                <a:solidFill>
                  <a:srgbClr val="008000"/>
                </a:solidFill>
                <a:latin typeface="PT Sans"/>
                <a:ea typeface="PT Sans"/>
                <a:cs typeface="PT Sans"/>
                <a:sym typeface="PT Sans"/>
              </a:rPr>
              <a:t>			</a:t>
            </a:r>
            <a:r>
              <a:rPr lang="en-CA" sz="2800" b="0" i="0" u="none" strike="noStrike" cap="none" dirty="0">
                <a:solidFill>
                  <a:srgbClr val="336600"/>
                </a:solidFill>
                <a:latin typeface="PT Sans"/>
                <a:ea typeface="PT Sans"/>
                <a:cs typeface="PT Sans"/>
                <a:sym typeface="PT Sans"/>
              </a:rPr>
              <a:t>				</a:t>
            </a:r>
          </a:p>
        </p:txBody>
      </p:sp>
    </p:spTree>
    <p:extLst>
      <p:ext uri="{BB962C8B-B14F-4D97-AF65-F5344CB8AC3E}">
        <p14:creationId xmlns:p14="http://schemas.microsoft.com/office/powerpoint/2010/main" val="10010569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Shape 113"/>
          <p:cNvSpPr txBox="1">
            <a:spLocks noGrp="1"/>
          </p:cNvSpPr>
          <p:nvPr>
            <p:ph type="title" idx="4294967295"/>
          </p:nvPr>
        </p:nvSpPr>
        <p:spPr>
          <a:xfrm>
            <a:off x="0" y="323850"/>
            <a:ext cx="82296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rgbClr val="336600"/>
              </a:buClr>
              <a:buSzPct val="25000"/>
              <a:buFont typeface="PT Sans"/>
              <a:buNone/>
            </a:pPr>
            <a:r>
              <a:rPr lang="en-CA" sz="4400" b="0" i="0" u="none" strike="noStrike" cap="none" dirty="0">
                <a:solidFill>
                  <a:schemeClr val="bg1"/>
                </a:solidFill>
                <a:effectLst>
                  <a:outerShdw blurRad="38100" dist="38100" dir="2700000" algn="tl">
                    <a:srgbClr val="000000">
                      <a:alpha val="43137"/>
                    </a:srgbClr>
                  </a:outerShdw>
                </a:effectLst>
                <a:latin typeface="Gill Sans Ultra Bold" panose="020B0A02020104020203" pitchFamily="34" charset="0"/>
                <a:ea typeface="PT Sans"/>
                <a:cs typeface="PT Sans"/>
                <a:sym typeface="PT Sans"/>
              </a:rPr>
              <a:t>About COG OSO</a:t>
            </a:r>
          </a:p>
        </p:txBody>
      </p:sp>
      <p:sp>
        <p:nvSpPr>
          <p:cNvPr id="114" name="Shape 114"/>
          <p:cNvSpPr txBox="1">
            <a:spLocks noGrp="1"/>
          </p:cNvSpPr>
          <p:nvPr>
            <p:ph type="body" idx="4294967295"/>
          </p:nvPr>
        </p:nvSpPr>
        <p:spPr>
          <a:xfrm>
            <a:off x="950977" y="1600200"/>
            <a:ext cx="7449311" cy="4525963"/>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Tx/>
              <a:buSzPct val="100000"/>
              <a:buFont typeface="Arial"/>
              <a:buChar char="•"/>
            </a:pPr>
            <a:r>
              <a:rPr lang="en-CA" sz="3200" b="0" i="0" u="none" strike="noStrike" cap="none" dirty="0">
                <a:solidFill>
                  <a:schemeClr val="bg1"/>
                </a:solidFill>
                <a:effectLst>
                  <a:outerShdw blurRad="38100" dist="38100" dir="2700000" algn="tl">
                    <a:srgbClr val="000000">
                      <a:alpha val="43137"/>
                    </a:srgbClr>
                  </a:outerShdw>
                </a:effectLst>
                <a:latin typeface="+mn-lt"/>
                <a:ea typeface="PT Sans"/>
                <a:cs typeface="PT Sans"/>
                <a:sym typeface="PT Sans"/>
              </a:rPr>
              <a:t>Local/regional chapter of national charitable organization</a:t>
            </a:r>
          </a:p>
          <a:p>
            <a:pPr marL="342900" marR="0" lvl="0" indent="-342900" algn="l" rtl="0">
              <a:spcBef>
                <a:spcPts val="1840"/>
              </a:spcBef>
              <a:spcAft>
                <a:spcPts val="0"/>
              </a:spcAft>
              <a:buClrTx/>
              <a:buSzPct val="100000"/>
              <a:buFont typeface="Arial"/>
              <a:buChar char="•"/>
            </a:pPr>
            <a:r>
              <a:rPr lang="en-CA" sz="3200" b="0" i="0" u="none" strike="noStrike" cap="none" dirty="0">
                <a:solidFill>
                  <a:schemeClr val="bg1"/>
                </a:solidFill>
                <a:effectLst>
                  <a:outerShdw blurRad="38100" dist="38100" dir="2700000" algn="tl">
                    <a:srgbClr val="000000">
                      <a:alpha val="43137"/>
                    </a:srgbClr>
                  </a:outerShdw>
                </a:effectLst>
                <a:latin typeface="+mn-lt"/>
                <a:ea typeface="PT Sans"/>
                <a:cs typeface="PT Sans"/>
                <a:sym typeface="PT Sans"/>
              </a:rPr>
              <a:t>Volunteer-driven</a:t>
            </a:r>
          </a:p>
          <a:p>
            <a:pPr marL="342900" marR="0" lvl="0" indent="-342900" algn="l" rtl="0">
              <a:spcBef>
                <a:spcPts val="1840"/>
              </a:spcBef>
              <a:spcAft>
                <a:spcPts val="0"/>
              </a:spcAft>
              <a:buClrTx/>
              <a:buSzPct val="100000"/>
              <a:buFont typeface="Arial"/>
              <a:buChar char="•"/>
            </a:pPr>
            <a:r>
              <a:rPr lang="en-CA" sz="3200" b="0" i="0" u="none" strike="noStrike" cap="none" dirty="0">
                <a:solidFill>
                  <a:schemeClr val="bg1"/>
                </a:solidFill>
                <a:effectLst>
                  <a:outerShdw blurRad="38100" dist="38100" dir="2700000" algn="tl">
                    <a:srgbClr val="000000">
                      <a:alpha val="43137"/>
                    </a:srgbClr>
                  </a:outerShdw>
                </a:effectLst>
                <a:latin typeface="+mn-lt"/>
                <a:ea typeface="PT Sans"/>
                <a:cs typeface="PT Sans"/>
                <a:sym typeface="PT Sans"/>
              </a:rPr>
              <a:t>Provide charitable services in the community, mostly education-based</a:t>
            </a:r>
          </a:p>
          <a:p>
            <a:pPr marL="648000" marR="0" lvl="1" indent="-285750" algn="l" rtl="0">
              <a:spcBef>
                <a:spcPts val="560"/>
              </a:spcBef>
              <a:spcAft>
                <a:spcPts val="0"/>
              </a:spcAft>
              <a:buClrTx/>
              <a:buSzPct val="100000"/>
              <a:buFont typeface="Arial"/>
              <a:buChar char="–"/>
            </a:pPr>
            <a:r>
              <a:rPr lang="en-CA" sz="2800" b="0" i="0" u="none" strike="noStrike" cap="none" dirty="0">
                <a:solidFill>
                  <a:schemeClr val="bg1"/>
                </a:solidFill>
                <a:effectLst>
                  <a:outerShdw blurRad="38100" dist="38100" dir="2700000" algn="tl">
                    <a:srgbClr val="000000">
                      <a:alpha val="43137"/>
                    </a:srgbClr>
                  </a:outerShdw>
                </a:effectLst>
                <a:latin typeface="+mn-lt"/>
                <a:ea typeface="PT Sans"/>
                <a:cs typeface="PT Sans"/>
                <a:sym typeface="PT Sans"/>
              </a:rPr>
              <a:t>Some free, some cost recovery, some fundraisers</a:t>
            </a:r>
          </a:p>
          <a:p>
            <a:pPr marL="648000" marR="0" lvl="1" indent="-285750" algn="l" rtl="0">
              <a:spcBef>
                <a:spcPts val="560"/>
              </a:spcBef>
              <a:buClrTx/>
              <a:buSzPct val="100000"/>
              <a:buFont typeface="Arial"/>
              <a:buChar char="–"/>
            </a:pPr>
            <a:r>
              <a:rPr lang="en-CA" sz="2800" b="0" i="0" u="none" strike="noStrike" cap="none" dirty="0">
                <a:solidFill>
                  <a:schemeClr val="bg1"/>
                </a:solidFill>
                <a:effectLst>
                  <a:outerShdw blurRad="38100" dist="38100" dir="2700000" algn="tl">
                    <a:srgbClr val="000000">
                      <a:alpha val="43137"/>
                    </a:srgbClr>
                  </a:outerShdw>
                </a:effectLst>
                <a:latin typeface="+mn-lt"/>
                <a:ea typeface="PT Sans"/>
                <a:cs typeface="PT Sans"/>
                <a:sym typeface="PT Sans"/>
              </a:rPr>
              <a:t>ALL funds go to providing charitable services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Shape 119"/>
          <p:cNvSpPr txBox="1">
            <a:spLocks noGrp="1"/>
          </p:cNvSpPr>
          <p:nvPr>
            <p:ph type="title" idx="4294967295"/>
          </p:nvPr>
        </p:nvSpPr>
        <p:spPr>
          <a:xfrm>
            <a:off x="975360" y="323406"/>
            <a:ext cx="7211568" cy="1182306"/>
          </a:xfrm>
          <a:prstGeom prst="rect">
            <a:avLst/>
          </a:prstGeom>
          <a:noFill/>
          <a:ln>
            <a:noFill/>
          </a:ln>
        </p:spPr>
        <p:txBody>
          <a:bodyPr wrap="square" lIns="91425" tIns="45700" rIns="91425" bIns="45700" anchor="ctr" anchorCtr="0">
            <a:noAutofit/>
          </a:bodyPr>
          <a:lstStyle/>
          <a:p>
            <a:pPr marL="0" marR="0" lvl="0" indent="0" algn="ctr" rtl="0">
              <a:spcBef>
                <a:spcPts val="0"/>
              </a:spcBef>
              <a:buClr>
                <a:srgbClr val="336600"/>
              </a:buClr>
              <a:buSzPct val="25000"/>
              <a:buFont typeface="PT Sans"/>
              <a:buNone/>
            </a:pPr>
            <a:r>
              <a:rPr lang="en-CA" sz="4400" b="0" i="0" u="none" strike="noStrike" cap="none" dirty="0">
                <a:solidFill>
                  <a:schemeClr val="bg1"/>
                </a:solidFill>
                <a:effectLst>
                  <a:outerShdw blurRad="38100" dist="38100" dir="2700000" algn="tl">
                    <a:srgbClr val="000000">
                      <a:alpha val="43137"/>
                    </a:srgbClr>
                  </a:outerShdw>
                </a:effectLst>
                <a:latin typeface="Gill Sans Ultra Bold" panose="020B0A02020104020203" pitchFamily="34" charset="0"/>
                <a:ea typeface="PT Sans"/>
                <a:cs typeface="PT Sans"/>
                <a:sym typeface="PT Sans"/>
              </a:rPr>
              <a:t>Why Local Organic</a:t>
            </a:r>
          </a:p>
        </p:txBody>
      </p:sp>
      <p:sp>
        <p:nvSpPr>
          <p:cNvPr id="120" name="Shape 120"/>
          <p:cNvSpPr txBox="1">
            <a:spLocks noGrp="1"/>
          </p:cNvSpPr>
          <p:nvPr>
            <p:ph type="body" idx="4294967295"/>
          </p:nvPr>
        </p:nvSpPr>
        <p:spPr>
          <a:xfrm>
            <a:off x="975360" y="1652017"/>
            <a:ext cx="7351776" cy="4602479"/>
          </a:xfrm>
          <a:prstGeom prst="rect">
            <a:avLst/>
          </a:prstGeom>
          <a:noFill/>
          <a:ln>
            <a:noFill/>
          </a:ln>
        </p:spPr>
        <p:txBody>
          <a:bodyPr wrap="square" lIns="91425" tIns="45700" rIns="91425" bIns="45700" anchor="t" anchorCtr="0">
            <a:noAutofit/>
          </a:bodyPr>
          <a:lstStyle/>
          <a:p>
            <a:pPr marL="342900" marR="0" lvl="0" indent="-342900" algn="l" rtl="0">
              <a:lnSpc>
                <a:spcPct val="80000"/>
              </a:lnSpc>
              <a:spcBef>
                <a:spcPts val="0"/>
              </a:spcBef>
              <a:spcAft>
                <a:spcPts val="600"/>
              </a:spcAft>
              <a:buClrTx/>
              <a:buFont typeface="Arial"/>
              <a:buChar char="•"/>
            </a:pPr>
            <a:r>
              <a:rPr lang="en-CA" sz="2945" b="0" i="0" u="none" strike="noStrike" cap="none" dirty="0">
                <a:solidFill>
                  <a:schemeClr val="bg1"/>
                </a:solidFill>
                <a:effectLst>
                  <a:outerShdw blurRad="38100" dist="38100" dir="2700000" algn="tl">
                    <a:srgbClr val="000000">
                      <a:alpha val="43137"/>
                    </a:srgbClr>
                  </a:outerShdw>
                </a:effectLst>
                <a:latin typeface="Gill Sans MT" panose="020B0502020104020203" pitchFamily="34" charset="0"/>
                <a:ea typeface="PT Sans"/>
                <a:cs typeface="PT Sans"/>
                <a:sym typeface="PT Sans"/>
              </a:rPr>
              <a:t>Support for local economy and rural communities</a:t>
            </a:r>
          </a:p>
          <a:p>
            <a:pPr marL="342900" marR="0" lvl="0" indent="-342900" algn="l" rtl="0">
              <a:lnSpc>
                <a:spcPct val="80000"/>
              </a:lnSpc>
              <a:spcBef>
                <a:spcPts val="589"/>
              </a:spcBef>
              <a:spcAft>
                <a:spcPts val="600"/>
              </a:spcAft>
              <a:buClrTx/>
              <a:buFont typeface="Arial"/>
              <a:buChar char="•"/>
            </a:pPr>
            <a:r>
              <a:rPr lang="en-CA" sz="2945" b="0" i="0" u="none" strike="noStrike" cap="none" dirty="0">
                <a:solidFill>
                  <a:schemeClr val="bg1"/>
                </a:solidFill>
                <a:effectLst>
                  <a:outerShdw blurRad="38100" dist="38100" dir="2700000" algn="tl">
                    <a:srgbClr val="000000">
                      <a:alpha val="43137"/>
                    </a:srgbClr>
                  </a:outerShdw>
                </a:effectLst>
                <a:latin typeface="Gill Sans MT" panose="020B0502020104020203" pitchFamily="34" charset="0"/>
                <a:ea typeface="PT Sans"/>
                <a:cs typeface="PT Sans"/>
                <a:sym typeface="PT Sans"/>
              </a:rPr>
              <a:t>Elimination of artificial inputs </a:t>
            </a:r>
          </a:p>
          <a:p>
            <a:pPr marL="342900" marR="0" lvl="0" indent="-342900" algn="l" rtl="0">
              <a:lnSpc>
                <a:spcPct val="80000"/>
              </a:lnSpc>
              <a:spcBef>
                <a:spcPts val="589"/>
              </a:spcBef>
              <a:spcAft>
                <a:spcPts val="600"/>
              </a:spcAft>
              <a:buClrTx/>
              <a:buFont typeface="Arial"/>
              <a:buChar char="•"/>
            </a:pPr>
            <a:r>
              <a:rPr lang="en-CA" sz="2945" b="0" i="0" u="none" strike="noStrike" cap="none" dirty="0">
                <a:solidFill>
                  <a:schemeClr val="bg1"/>
                </a:solidFill>
                <a:effectLst>
                  <a:outerShdw blurRad="38100" dist="38100" dir="2700000" algn="tl">
                    <a:srgbClr val="000000">
                      <a:alpha val="43137"/>
                    </a:srgbClr>
                  </a:outerShdw>
                </a:effectLst>
                <a:latin typeface="Gill Sans MT" panose="020B0502020104020203" pitchFamily="34" charset="0"/>
                <a:ea typeface="PT Sans"/>
                <a:cs typeface="PT Sans"/>
                <a:sym typeface="PT Sans"/>
              </a:rPr>
              <a:t>Certainty of GMO-free food</a:t>
            </a:r>
          </a:p>
          <a:p>
            <a:pPr marL="342900" marR="0" lvl="0" indent="-342900" algn="l" rtl="0">
              <a:lnSpc>
                <a:spcPct val="80000"/>
              </a:lnSpc>
              <a:spcBef>
                <a:spcPts val="589"/>
              </a:spcBef>
              <a:spcAft>
                <a:spcPts val="600"/>
              </a:spcAft>
              <a:buClrTx/>
              <a:buFont typeface="Arial"/>
              <a:buChar char="•"/>
            </a:pPr>
            <a:r>
              <a:rPr lang="en-CA" sz="2945" b="0" i="0" u="none" strike="noStrike" cap="none" dirty="0">
                <a:solidFill>
                  <a:schemeClr val="bg1"/>
                </a:solidFill>
                <a:effectLst>
                  <a:outerShdw blurRad="38100" dist="38100" dir="2700000" algn="tl">
                    <a:srgbClr val="000000">
                      <a:alpha val="43137"/>
                    </a:srgbClr>
                  </a:outerShdw>
                </a:effectLst>
                <a:latin typeface="Gill Sans MT" panose="020B0502020104020203" pitchFamily="34" charset="0"/>
                <a:ea typeface="PT Sans"/>
                <a:cs typeface="PT Sans"/>
                <a:sym typeface="PT Sans"/>
              </a:rPr>
              <a:t>Reduced greenhouse gas emissions</a:t>
            </a:r>
          </a:p>
          <a:p>
            <a:pPr marL="342900" marR="0" lvl="0" indent="-342900" algn="l" rtl="0">
              <a:lnSpc>
                <a:spcPct val="80000"/>
              </a:lnSpc>
              <a:spcBef>
                <a:spcPts val="589"/>
              </a:spcBef>
              <a:spcAft>
                <a:spcPts val="600"/>
              </a:spcAft>
              <a:buClrTx/>
              <a:buFont typeface="Arial"/>
              <a:buChar char="•"/>
            </a:pPr>
            <a:r>
              <a:rPr lang="en-CA" sz="2945" b="0" i="0" u="none" strike="noStrike" cap="none" dirty="0">
                <a:solidFill>
                  <a:schemeClr val="bg1"/>
                </a:solidFill>
                <a:effectLst>
                  <a:outerShdw blurRad="38100" dist="38100" dir="2700000" algn="tl">
                    <a:srgbClr val="000000">
                      <a:alpha val="43137"/>
                    </a:srgbClr>
                  </a:outerShdw>
                </a:effectLst>
                <a:latin typeface="Gill Sans MT" panose="020B0502020104020203" pitchFamily="34" charset="0"/>
                <a:ea typeface="PT Sans"/>
                <a:cs typeface="PT Sans"/>
                <a:sym typeface="PT Sans"/>
              </a:rPr>
              <a:t>Decreased water pollution, soil degradation and erosion </a:t>
            </a:r>
          </a:p>
          <a:p>
            <a:pPr marL="342900" marR="0" lvl="0" indent="-342900" algn="l" rtl="0">
              <a:lnSpc>
                <a:spcPct val="80000"/>
              </a:lnSpc>
              <a:spcBef>
                <a:spcPts val="589"/>
              </a:spcBef>
              <a:spcAft>
                <a:spcPts val="600"/>
              </a:spcAft>
              <a:buClrTx/>
              <a:buFont typeface="Arial"/>
              <a:buChar char="•"/>
            </a:pPr>
            <a:r>
              <a:rPr lang="en-CA" sz="2945" b="0" i="0" u="none" strike="noStrike" cap="none" dirty="0">
                <a:solidFill>
                  <a:schemeClr val="bg1"/>
                </a:solidFill>
                <a:effectLst>
                  <a:outerShdw blurRad="38100" dist="38100" dir="2700000" algn="tl">
                    <a:srgbClr val="000000">
                      <a:alpha val="43137"/>
                    </a:srgbClr>
                  </a:outerShdw>
                </a:effectLst>
                <a:latin typeface="Gill Sans MT" panose="020B0502020104020203" pitchFamily="34" charset="0"/>
                <a:ea typeface="PT Sans"/>
                <a:cs typeface="PT Sans"/>
                <a:sym typeface="PT Sans"/>
              </a:rPr>
              <a:t>Improved</a:t>
            </a:r>
            <a:r>
              <a:rPr lang="en-CA" sz="2945" dirty="0">
                <a:solidFill>
                  <a:schemeClr val="bg1"/>
                </a:solidFill>
                <a:effectLst>
                  <a:outerShdw blurRad="38100" dist="38100" dir="2700000" algn="tl">
                    <a:srgbClr val="000000">
                      <a:alpha val="43137"/>
                    </a:srgbClr>
                  </a:outerShdw>
                </a:effectLst>
                <a:latin typeface="Gill Sans MT" panose="020B0502020104020203" pitchFamily="34" charset="0"/>
                <a:ea typeface="PT Sans"/>
                <a:cs typeface="PT Sans"/>
                <a:sym typeface="PT Sans"/>
              </a:rPr>
              <a:t> </a:t>
            </a:r>
            <a:r>
              <a:rPr lang="en-CA" sz="2945" b="0" i="0" u="none" strike="noStrike" cap="none" dirty="0">
                <a:solidFill>
                  <a:schemeClr val="bg1"/>
                </a:solidFill>
                <a:effectLst>
                  <a:outerShdw blurRad="38100" dist="38100" dir="2700000" algn="tl">
                    <a:srgbClr val="000000">
                      <a:alpha val="43137"/>
                    </a:srgbClr>
                  </a:outerShdw>
                </a:effectLst>
                <a:latin typeface="Gill Sans MT" panose="020B0502020104020203" pitchFamily="34" charset="0"/>
                <a:ea typeface="PT Sans"/>
                <a:cs typeface="PT Sans"/>
                <a:sym typeface="PT Sans"/>
              </a:rPr>
              <a:t>biodiversity and pollinator habitat</a:t>
            </a:r>
          </a:p>
          <a:p>
            <a:pPr marL="342900" marR="0" lvl="0" indent="-342900" algn="l" rtl="0">
              <a:lnSpc>
                <a:spcPct val="80000"/>
              </a:lnSpc>
              <a:spcBef>
                <a:spcPts val="589"/>
              </a:spcBef>
              <a:spcAft>
                <a:spcPts val="600"/>
              </a:spcAft>
              <a:buClrTx/>
              <a:buFont typeface="Arial"/>
              <a:buChar char="•"/>
            </a:pPr>
            <a:r>
              <a:rPr lang="en-CA" sz="2945" b="0" i="0" u="none" strike="noStrike" cap="none" dirty="0">
                <a:solidFill>
                  <a:schemeClr val="bg1"/>
                </a:solidFill>
                <a:effectLst>
                  <a:outerShdw blurRad="38100" dist="38100" dir="2700000" algn="tl">
                    <a:srgbClr val="000000">
                      <a:alpha val="43137"/>
                    </a:srgbClr>
                  </a:outerShdw>
                </a:effectLst>
                <a:latin typeface="Gill Sans MT" panose="020B0502020104020203" pitchFamily="34" charset="0"/>
                <a:ea typeface="PT Sans"/>
                <a:cs typeface="PT Sans"/>
                <a:sym typeface="PT Sans"/>
              </a:rPr>
              <a:t>Safer working conditions for farmers and farm labourers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6" name="Shape 96"/>
          <p:cNvSpPr txBox="1">
            <a:spLocks noGrp="1"/>
          </p:cNvSpPr>
          <p:nvPr>
            <p:ph type="body" idx="4294967295"/>
          </p:nvPr>
        </p:nvSpPr>
        <p:spPr>
          <a:xfrm>
            <a:off x="2316480" y="1"/>
            <a:ext cx="6717792" cy="6400800"/>
          </a:xfrm>
          <a:prstGeom prst="rect">
            <a:avLst/>
          </a:prstGeom>
          <a:noFill/>
          <a:ln>
            <a:noFill/>
          </a:ln>
        </p:spPr>
        <p:txBody>
          <a:bodyPr wrap="square" lIns="91425" tIns="45700" rIns="91425" bIns="45700" anchor="ctr" anchorCtr="0">
            <a:noAutofit/>
          </a:bodyPr>
          <a:lstStyle/>
          <a:p>
            <a:pPr marL="0" lvl="0" indent="0" algn="ctr">
              <a:spcBef>
                <a:spcPts val="0"/>
              </a:spcBef>
              <a:spcAft>
                <a:spcPts val="600"/>
              </a:spcAft>
              <a:buClr>
                <a:schemeClr val="accent3"/>
              </a:buClr>
              <a:buSzPct val="25000"/>
              <a:buNone/>
            </a:pPr>
            <a:endParaRPr lang="en-CA" sz="2800" b="1" dirty="0">
              <a:solidFill>
                <a:schemeClr val="accent3"/>
              </a:solidFill>
              <a:ea typeface="PT Sans"/>
              <a:cs typeface="PT Sans"/>
              <a:sym typeface="PT Sans"/>
            </a:endParaRPr>
          </a:p>
          <a:p>
            <a:pPr marL="0" lvl="0" indent="0">
              <a:spcBef>
                <a:spcPts val="0"/>
              </a:spcBef>
              <a:spcAft>
                <a:spcPts val="600"/>
              </a:spcAft>
              <a:buClr>
                <a:schemeClr val="accent3"/>
              </a:buClr>
              <a:buSzPct val="25000"/>
              <a:buNone/>
            </a:pPr>
            <a:r>
              <a:rPr lang="en-CA" sz="3600" b="1" dirty="0">
                <a:solidFill>
                  <a:schemeClr val="bg2"/>
                </a:solidFill>
                <a:ea typeface="PT Sans"/>
                <a:cs typeface="PT Sans"/>
                <a:sym typeface="PT Sans"/>
              </a:rPr>
              <a:t>AGENDA</a:t>
            </a:r>
          </a:p>
          <a:p>
            <a:pPr marL="457200" indent="-457200">
              <a:spcBef>
                <a:spcPts val="0"/>
              </a:spcBef>
              <a:spcAft>
                <a:spcPts val="600"/>
              </a:spcAft>
              <a:buClr>
                <a:schemeClr val="accent3"/>
              </a:buClr>
              <a:buSzPct val="119000"/>
            </a:pPr>
            <a:r>
              <a:rPr lang="en-CA" sz="2800" b="1" dirty="0">
                <a:solidFill>
                  <a:schemeClr val="accent3"/>
                </a:solidFill>
                <a:ea typeface="PT Sans"/>
                <a:cs typeface="PT Sans"/>
                <a:sym typeface="PT Sans"/>
              </a:rPr>
              <a:t>COG OSO in 2021</a:t>
            </a:r>
          </a:p>
          <a:p>
            <a:pPr marL="457200" indent="-457200">
              <a:spcBef>
                <a:spcPts val="0"/>
              </a:spcBef>
              <a:spcAft>
                <a:spcPts val="600"/>
              </a:spcAft>
              <a:buClr>
                <a:schemeClr val="accent3"/>
              </a:buClr>
              <a:buSzPct val="119000"/>
            </a:pPr>
            <a:r>
              <a:rPr lang="en-CA" sz="2800" b="1" dirty="0">
                <a:solidFill>
                  <a:schemeClr val="accent3"/>
                </a:solidFill>
                <a:ea typeface="PT Sans"/>
                <a:cs typeface="PT Sans"/>
                <a:sym typeface="PT Sans"/>
              </a:rPr>
              <a:t>Guest Speaker – Greta </a:t>
            </a:r>
            <a:r>
              <a:rPr lang="en-CA" sz="2800" b="1" dirty="0" err="1">
                <a:solidFill>
                  <a:schemeClr val="accent3"/>
                </a:solidFill>
                <a:ea typeface="PT Sans"/>
                <a:cs typeface="PT Sans"/>
                <a:sym typeface="PT Sans"/>
              </a:rPr>
              <a:t>Kryger</a:t>
            </a:r>
            <a:r>
              <a:rPr lang="en-CA" sz="2800" b="1" dirty="0">
                <a:solidFill>
                  <a:schemeClr val="accent3"/>
                </a:solidFill>
                <a:ea typeface="PT Sans"/>
                <a:cs typeface="PT Sans"/>
                <a:sym typeface="PT Sans"/>
              </a:rPr>
              <a:t> of Greta’s Organic Gardens</a:t>
            </a:r>
          </a:p>
          <a:p>
            <a:pPr marL="457200" indent="-457200">
              <a:spcBef>
                <a:spcPts val="0"/>
              </a:spcBef>
              <a:spcAft>
                <a:spcPts val="600"/>
              </a:spcAft>
              <a:buClr>
                <a:schemeClr val="accent3"/>
              </a:buClr>
              <a:buSzPct val="119000"/>
            </a:pPr>
            <a:endParaRPr lang="en-CA" sz="2800" b="1" dirty="0">
              <a:solidFill>
                <a:schemeClr val="accent3"/>
              </a:solidFill>
              <a:ea typeface="PT Sans"/>
              <a:cs typeface="PT Sans"/>
              <a:sym typeface="PT Sans"/>
            </a:endParaRPr>
          </a:p>
          <a:p>
            <a:pPr marL="0" lvl="0" indent="0">
              <a:spcBef>
                <a:spcPts val="0"/>
              </a:spcBef>
              <a:spcAft>
                <a:spcPts val="600"/>
              </a:spcAft>
              <a:buClr>
                <a:schemeClr val="accent3"/>
              </a:buClr>
              <a:buSzPct val="25000"/>
              <a:buNone/>
            </a:pPr>
            <a:endParaRPr lang="en-CA" sz="2800" b="1" dirty="0">
              <a:solidFill>
                <a:schemeClr val="accent3"/>
              </a:solidFill>
              <a:ea typeface="PT Sans"/>
              <a:cs typeface="PT Sans"/>
              <a:sym typeface="PT Sans"/>
            </a:endParaRPr>
          </a:p>
          <a:p>
            <a:pPr marL="0" marR="0" lvl="0" indent="0" algn="l" rtl="0">
              <a:spcBef>
                <a:spcPts val="1160"/>
              </a:spcBef>
              <a:spcAft>
                <a:spcPts val="0"/>
              </a:spcAft>
              <a:buClr>
                <a:schemeClr val="accent3"/>
              </a:buClr>
              <a:buSzPct val="25000"/>
              <a:buFont typeface="Arial"/>
              <a:buNone/>
            </a:pPr>
            <a:endParaRPr lang="en-CA" sz="2800" b="1" i="0" u="none" strike="noStrike" cap="none" dirty="0">
              <a:solidFill>
                <a:schemeClr val="accent3"/>
              </a:solidFill>
              <a:latin typeface="PT Sans"/>
              <a:ea typeface="PT Sans"/>
              <a:cs typeface="PT Sans"/>
              <a:sym typeface="PT San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Shape 125"/>
          <p:cNvSpPr txBox="1">
            <a:spLocks noGrp="1"/>
          </p:cNvSpPr>
          <p:nvPr>
            <p:ph type="title" idx="4294967295"/>
          </p:nvPr>
        </p:nvSpPr>
        <p:spPr>
          <a:xfrm>
            <a:off x="975360" y="1249298"/>
            <a:ext cx="7199376" cy="1396366"/>
          </a:xfrm>
          <a:prstGeom prst="rect">
            <a:avLst/>
          </a:prstGeom>
          <a:noFill/>
          <a:ln>
            <a:noFill/>
          </a:ln>
        </p:spPr>
        <p:txBody>
          <a:bodyPr wrap="square" lIns="91425" tIns="45700" rIns="91425" bIns="45700" anchor="ctr" anchorCtr="0">
            <a:noAutofit/>
          </a:bodyPr>
          <a:lstStyle/>
          <a:p>
            <a:pPr marL="0" marR="0" lvl="0" indent="0" algn="ctr" rtl="0">
              <a:spcBef>
                <a:spcPts val="0"/>
              </a:spcBef>
              <a:buClr>
                <a:srgbClr val="007236"/>
              </a:buClr>
              <a:buSzPct val="25000"/>
              <a:buFont typeface="PT Sans"/>
              <a:buNone/>
            </a:pPr>
            <a:r>
              <a:rPr lang="en-CA" sz="4400" b="0" i="0" u="none" strike="noStrike" cap="none" dirty="0">
                <a:solidFill>
                  <a:schemeClr val="bg2"/>
                </a:solidFill>
                <a:latin typeface="Gill Sans Ultra Bold" panose="020B0A02020104020203" pitchFamily="34" charset="0"/>
                <a:ea typeface="PT Sans"/>
                <a:cs typeface="PT Sans"/>
                <a:sym typeface="PT Sans"/>
              </a:rPr>
              <a:t>Activities &amp; Accomplishments</a:t>
            </a:r>
          </a:p>
        </p:txBody>
      </p:sp>
      <p:sp>
        <p:nvSpPr>
          <p:cNvPr id="126" name="Shape 126"/>
          <p:cNvSpPr txBox="1">
            <a:spLocks noGrp="1"/>
          </p:cNvSpPr>
          <p:nvPr>
            <p:ph type="body" idx="4294967295"/>
          </p:nvPr>
        </p:nvSpPr>
        <p:spPr>
          <a:xfrm>
            <a:off x="3389376" y="3413759"/>
            <a:ext cx="4486656" cy="2084833"/>
          </a:xfrm>
          <a:prstGeom prst="rect">
            <a:avLst/>
          </a:prstGeom>
          <a:noFill/>
          <a:ln>
            <a:noFill/>
          </a:ln>
        </p:spPr>
        <p:txBody>
          <a:bodyPr wrap="square" lIns="91425" tIns="45700" rIns="91425" bIns="45700" anchor="t" anchorCtr="0">
            <a:noAutofit/>
          </a:bodyPr>
          <a:lstStyle/>
          <a:p>
            <a:pPr marL="342900" marR="0" lvl="0" indent="-342900" algn="l" rtl="0">
              <a:spcBef>
                <a:spcPts val="0"/>
              </a:spcBef>
              <a:buClr>
                <a:srgbClr val="007236"/>
              </a:buClr>
              <a:buSzPct val="100000"/>
              <a:buFont typeface="Arial"/>
              <a:buChar char="•"/>
            </a:pPr>
            <a:r>
              <a:rPr lang="en-CA" sz="3200" b="0" i="0" u="none" strike="noStrike" cap="none" dirty="0">
                <a:solidFill>
                  <a:srgbClr val="007236"/>
                </a:solidFill>
                <a:latin typeface="Gill Sans MT" panose="020B0502020104020203" pitchFamily="34" charset="0"/>
                <a:ea typeface="PT Sans"/>
                <a:cs typeface="PT Sans"/>
                <a:sym typeface="PT Sans"/>
              </a:rPr>
              <a:t>Now onto some of the great things we’ve done this year…</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Shape 131"/>
          <p:cNvSpPr txBox="1">
            <a:spLocks noGrp="1"/>
          </p:cNvSpPr>
          <p:nvPr>
            <p:ph type="title" idx="4294967295"/>
          </p:nvPr>
        </p:nvSpPr>
        <p:spPr>
          <a:xfrm>
            <a:off x="246888" y="0"/>
            <a:ext cx="8650224" cy="695815"/>
          </a:xfrm>
          <a:prstGeom prst="rect">
            <a:avLst/>
          </a:prstGeom>
          <a:noFill/>
          <a:ln>
            <a:noFill/>
          </a:ln>
        </p:spPr>
        <p:txBody>
          <a:bodyPr wrap="square" lIns="91425" tIns="45700" rIns="91425" bIns="45700" anchor="ctr" anchorCtr="0">
            <a:noAutofit/>
          </a:bodyPr>
          <a:lstStyle/>
          <a:p>
            <a:pPr marL="0" marR="0" lvl="0" indent="0" algn="ctr" rtl="0">
              <a:spcBef>
                <a:spcPts val="0"/>
              </a:spcBef>
              <a:buClr>
                <a:srgbClr val="336600"/>
              </a:buClr>
              <a:buSzPct val="25000"/>
              <a:buFont typeface="PT Sans"/>
              <a:buNone/>
            </a:pPr>
            <a:r>
              <a:rPr lang="en-CA" sz="4400" b="1" i="0" u="none" strike="noStrike" cap="none" dirty="0">
                <a:solidFill>
                  <a:schemeClr val="bg1"/>
                </a:solidFill>
                <a:latin typeface="+mn-lt"/>
                <a:ea typeface="PT Sans"/>
                <a:cs typeface="PT Sans"/>
                <a:sym typeface="PT Sans"/>
              </a:rPr>
              <a:t>Fall Reflections 2020</a:t>
            </a:r>
          </a:p>
        </p:txBody>
      </p:sp>
      <p:pic>
        <p:nvPicPr>
          <p:cNvPr id="5" name="Picture 4">
            <a:extLst>
              <a:ext uri="{FF2B5EF4-FFF2-40B4-BE49-F238E27FC236}">
                <a16:creationId xmlns:a16="http://schemas.microsoft.com/office/drawing/2014/main" id="{22D60B9D-1292-4C03-8704-B3025CE85C86}"/>
              </a:ext>
            </a:extLst>
          </p:cNvPr>
          <p:cNvPicPr>
            <a:picLocks noChangeAspect="1"/>
          </p:cNvPicPr>
          <p:nvPr/>
        </p:nvPicPr>
        <p:blipFill>
          <a:blip r:embed="rId3"/>
          <a:stretch>
            <a:fillRect/>
          </a:stretch>
        </p:blipFill>
        <p:spPr>
          <a:xfrm>
            <a:off x="2048646" y="822650"/>
            <a:ext cx="5046708" cy="5751508"/>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4" name="Shape 138"/>
          <p:cNvSpPr txBox="1">
            <a:spLocks/>
          </p:cNvSpPr>
          <p:nvPr/>
        </p:nvSpPr>
        <p:spPr>
          <a:xfrm>
            <a:off x="457200" y="254524"/>
            <a:ext cx="8229600" cy="1143000"/>
          </a:xfrm>
          <a:prstGeom prst="rect">
            <a:avLst/>
          </a:prstGeom>
          <a:noFill/>
          <a:ln>
            <a:noFill/>
          </a:ln>
        </p:spPr>
        <p:txBody>
          <a:bodyPr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pPr algn="ctr">
              <a:buClr>
                <a:srgbClr val="336600"/>
              </a:buClr>
              <a:buSzPct val="25000"/>
              <a:buFont typeface="PT Sans"/>
              <a:buNone/>
            </a:pPr>
            <a:r>
              <a:rPr lang="fr-FR" sz="4000" dirty="0" err="1">
                <a:solidFill>
                  <a:schemeClr val="bg1"/>
                </a:solidFill>
                <a:latin typeface="Gill Sans Ultra Bold" panose="020B0A02020104020203" pitchFamily="34" charset="0"/>
                <a:ea typeface="PT Sans"/>
                <a:cs typeface="PT Sans"/>
                <a:sym typeface="PT Sans"/>
              </a:rPr>
              <a:t>Demonstration</a:t>
            </a:r>
            <a:r>
              <a:rPr lang="fr-FR" sz="4000" dirty="0">
                <a:solidFill>
                  <a:schemeClr val="bg1"/>
                </a:solidFill>
                <a:latin typeface="Gill Sans Ultra Bold" panose="020B0A02020104020203" pitchFamily="34" charset="0"/>
                <a:ea typeface="PT Sans"/>
                <a:cs typeface="PT Sans"/>
                <a:sym typeface="PT Sans"/>
              </a:rPr>
              <a:t> Garden</a:t>
            </a:r>
          </a:p>
          <a:p>
            <a:pPr algn="ctr">
              <a:buClr>
                <a:srgbClr val="336600"/>
              </a:buClr>
              <a:buSzPct val="25000"/>
              <a:buFont typeface="PT Sans"/>
              <a:buNone/>
            </a:pPr>
            <a:r>
              <a:rPr lang="fr-FR" sz="4000" dirty="0">
                <a:solidFill>
                  <a:schemeClr val="bg1"/>
                </a:solidFill>
                <a:latin typeface="Gill Sans Ultra Bold" panose="020B0A02020104020203" pitchFamily="34" charset="0"/>
                <a:ea typeface="PT Sans"/>
                <a:cs typeface="PT Sans"/>
                <a:sym typeface="PT Sans"/>
              </a:rPr>
              <a:t>Jardin de démonstration</a:t>
            </a:r>
            <a:endParaRPr lang="en-CA" sz="4000" dirty="0">
              <a:solidFill>
                <a:schemeClr val="bg1"/>
              </a:solidFill>
              <a:latin typeface="Gill Sans Ultra Bold" panose="020B0A02020104020203" pitchFamily="34" charset="0"/>
              <a:ea typeface="PT Sans"/>
              <a:cs typeface="PT Sans"/>
              <a:sym typeface="PT Sans"/>
            </a:endParaRPr>
          </a:p>
        </p:txBody>
      </p:sp>
      <p:pic>
        <p:nvPicPr>
          <p:cNvPr id="5" name="Picture 4">
            <a:extLst>
              <a:ext uri="{FF2B5EF4-FFF2-40B4-BE49-F238E27FC236}">
                <a16:creationId xmlns:a16="http://schemas.microsoft.com/office/drawing/2014/main" id="{B556259C-4E98-4B4D-B2CB-C29DB6215AA8}"/>
              </a:ext>
            </a:extLst>
          </p:cNvPr>
          <p:cNvPicPr>
            <a:picLocks noChangeAspect="1"/>
          </p:cNvPicPr>
          <p:nvPr/>
        </p:nvPicPr>
        <p:blipFill>
          <a:blip r:embed="rId3"/>
          <a:stretch>
            <a:fillRect/>
          </a:stretch>
        </p:blipFill>
        <p:spPr>
          <a:xfrm>
            <a:off x="867267" y="1780175"/>
            <a:ext cx="3376468" cy="2297649"/>
          </a:xfrm>
          <a:prstGeom prst="rect">
            <a:avLst/>
          </a:prstGeom>
        </p:spPr>
      </p:pic>
      <p:pic>
        <p:nvPicPr>
          <p:cNvPr id="7" name="Picture 6">
            <a:extLst>
              <a:ext uri="{FF2B5EF4-FFF2-40B4-BE49-F238E27FC236}">
                <a16:creationId xmlns:a16="http://schemas.microsoft.com/office/drawing/2014/main" id="{DD6FCCD0-FAE9-4FA7-A9FD-15E5EFA2E362}"/>
              </a:ext>
            </a:extLst>
          </p:cNvPr>
          <p:cNvPicPr>
            <a:picLocks noChangeAspect="1"/>
          </p:cNvPicPr>
          <p:nvPr/>
        </p:nvPicPr>
        <p:blipFill>
          <a:blip r:embed="rId4"/>
          <a:stretch>
            <a:fillRect/>
          </a:stretch>
        </p:blipFill>
        <p:spPr>
          <a:xfrm>
            <a:off x="4758865" y="1780175"/>
            <a:ext cx="3103089" cy="2445686"/>
          </a:xfrm>
          <a:prstGeom prst="rect">
            <a:avLst/>
          </a:prstGeom>
        </p:spPr>
      </p:pic>
      <p:pic>
        <p:nvPicPr>
          <p:cNvPr id="9" name="Picture 8">
            <a:extLst>
              <a:ext uri="{FF2B5EF4-FFF2-40B4-BE49-F238E27FC236}">
                <a16:creationId xmlns:a16="http://schemas.microsoft.com/office/drawing/2014/main" id="{84B5CF6D-2209-4558-A25E-EBFAF593D60A}"/>
              </a:ext>
            </a:extLst>
          </p:cNvPr>
          <p:cNvPicPr>
            <a:picLocks noChangeAspect="1"/>
          </p:cNvPicPr>
          <p:nvPr/>
        </p:nvPicPr>
        <p:blipFill>
          <a:blip r:embed="rId5"/>
          <a:stretch>
            <a:fillRect/>
          </a:stretch>
        </p:blipFill>
        <p:spPr>
          <a:xfrm>
            <a:off x="457199" y="4477732"/>
            <a:ext cx="8298455" cy="2045917"/>
          </a:xfrm>
          <a:prstGeom prst="rect">
            <a:avLst/>
          </a:prstGeom>
        </p:spPr>
      </p:pic>
    </p:spTree>
    <p:extLst>
      <p:ext uri="{BB962C8B-B14F-4D97-AF65-F5344CB8AC3E}">
        <p14:creationId xmlns:p14="http://schemas.microsoft.com/office/powerpoint/2010/main" val="36989564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pic>
        <p:nvPicPr>
          <p:cNvPr id="3" name="Picture 2">
            <a:extLst>
              <a:ext uri="{FF2B5EF4-FFF2-40B4-BE49-F238E27FC236}">
                <a16:creationId xmlns:a16="http://schemas.microsoft.com/office/drawing/2014/main" id="{0A277801-FF45-480D-A175-6439CDA533A6}"/>
              </a:ext>
            </a:extLst>
          </p:cNvPr>
          <p:cNvPicPr>
            <a:picLocks noChangeAspect="1"/>
          </p:cNvPicPr>
          <p:nvPr/>
        </p:nvPicPr>
        <p:blipFill>
          <a:blip r:embed="rId3"/>
          <a:stretch>
            <a:fillRect/>
          </a:stretch>
        </p:blipFill>
        <p:spPr>
          <a:xfrm>
            <a:off x="5171958" y="1595305"/>
            <a:ext cx="3671251" cy="4786641"/>
          </a:xfrm>
          <a:prstGeom prst="rect">
            <a:avLst/>
          </a:prstGeom>
        </p:spPr>
      </p:pic>
      <p:pic>
        <p:nvPicPr>
          <p:cNvPr id="5" name="Picture 4">
            <a:extLst>
              <a:ext uri="{FF2B5EF4-FFF2-40B4-BE49-F238E27FC236}">
                <a16:creationId xmlns:a16="http://schemas.microsoft.com/office/drawing/2014/main" id="{6BE3FE8B-F9E6-4BE0-9D55-F23919939504}"/>
              </a:ext>
            </a:extLst>
          </p:cNvPr>
          <p:cNvPicPr>
            <a:picLocks noChangeAspect="1"/>
          </p:cNvPicPr>
          <p:nvPr/>
        </p:nvPicPr>
        <p:blipFill>
          <a:blip r:embed="rId4"/>
          <a:stretch>
            <a:fillRect/>
          </a:stretch>
        </p:blipFill>
        <p:spPr>
          <a:xfrm>
            <a:off x="212043" y="1674345"/>
            <a:ext cx="4504650" cy="3878042"/>
          </a:xfrm>
          <a:prstGeom prst="rect">
            <a:avLst/>
          </a:prstGeom>
        </p:spPr>
      </p:pic>
      <p:sp>
        <p:nvSpPr>
          <p:cNvPr id="9" name="Shape 138">
            <a:extLst>
              <a:ext uri="{FF2B5EF4-FFF2-40B4-BE49-F238E27FC236}">
                <a16:creationId xmlns:a16="http://schemas.microsoft.com/office/drawing/2014/main" id="{D72C4951-B494-491B-BBFE-CCB6D770827E}"/>
              </a:ext>
            </a:extLst>
          </p:cNvPr>
          <p:cNvSpPr txBox="1">
            <a:spLocks/>
          </p:cNvSpPr>
          <p:nvPr/>
        </p:nvSpPr>
        <p:spPr>
          <a:xfrm>
            <a:off x="457200" y="254524"/>
            <a:ext cx="8229600" cy="1143000"/>
          </a:xfrm>
          <a:prstGeom prst="rect">
            <a:avLst/>
          </a:prstGeom>
          <a:noFill/>
          <a:ln>
            <a:noFill/>
          </a:ln>
        </p:spPr>
        <p:txBody>
          <a:bodyPr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pPr algn="ctr">
              <a:buClr>
                <a:srgbClr val="336600"/>
              </a:buClr>
              <a:buSzPct val="25000"/>
              <a:buFont typeface="PT Sans"/>
              <a:buNone/>
            </a:pPr>
            <a:r>
              <a:rPr lang="fr-FR" sz="4000" dirty="0" err="1">
                <a:solidFill>
                  <a:schemeClr val="bg1"/>
                </a:solidFill>
                <a:latin typeface="Gill Sans Ultra Bold" panose="020B0A02020104020203" pitchFamily="34" charset="0"/>
                <a:ea typeface="PT Sans"/>
                <a:cs typeface="PT Sans"/>
                <a:sym typeface="PT Sans"/>
              </a:rPr>
              <a:t>Demonstration</a:t>
            </a:r>
            <a:r>
              <a:rPr lang="fr-FR" sz="4000" dirty="0">
                <a:solidFill>
                  <a:schemeClr val="bg1"/>
                </a:solidFill>
                <a:latin typeface="Gill Sans Ultra Bold" panose="020B0A02020104020203" pitchFamily="34" charset="0"/>
                <a:ea typeface="PT Sans"/>
                <a:cs typeface="PT Sans"/>
                <a:sym typeface="PT Sans"/>
              </a:rPr>
              <a:t> Garden</a:t>
            </a:r>
          </a:p>
          <a:p>
            <a:pPr algn="ctr">
              <a:buClr>
                <a:srgbClr val="336600"/>
              </a:buClr>
              <a:buSzPct val="25000"/>
              <a:buFont typeface="PT Sans"/>
              <a:buNone/>
            </a:pPr>
            <a:r>
              <a:rPr lang="fr-FR" sz="4000" dirty="0">
                <a:solidFill>
                  <a:schemeClr val="bg1"/>
                </a:solidFill>
                <a:latin typeface="Gill Sans Ultra Bold" panose="020B0A02020104020203" pitchFamily="34" charset="0"/>
                <a:ea typeface="PT Sans"/>
                <a:cs typeface="PT Sans"/>
                <a:sym typeface="PT Sans"/>
              </a:rPr>
              <a:t>Jardin de démonstration</a:t>
            </a:r>
            <a:endParaRPr lang="en-CA" sz="4000" dirty="0">
              <a:solidFill>
                <a:schemeClr val="bg1"/>
              </a:solidFill>
              <a:latin typeface="Gill Sans Ultra Bold" panose="020B0A02020104020203" pitchFamily="34" charset="0"/>
              <a:ea typeface="PT Sans"/>
              <a:cs typeface="PT Sans"/>
              <a:sym typeface="PT Sans"/>
            </a:endParaRPr>
          </a:p>
        </p:txBody>
      </p:sp>
    </p:spTree>
    <p:extLst>
      <p:ext uri="{BB962C8B-B14F-4D97-AF65-F5344CB8AC3E}">
        <p14:creationId xmlns:p14="http://schemas.microsoft.com/office/powerpoint/2010/main" val="3768304541"/>
      </p:ext>
    </p:extLst>
  </p:cSld>
  <p:clrMapOvr>
    <a:masterClrMapping/>
  </p:clrMapOvr>
</p:sld>
</file>

<file path=ppt/theme/theme1.xml><?xml version="1.0" encoding="utf-8"?>
<a:theme xmlns:a="http://schemas.openxmlformats.org/drawingml/2006/main" name="Office Theme">
  <a:themeElements>
    <a:clrScheme name="COG OSO">
      <a:dk1>
        <a:srgbClr val="000000"/>
      </a:dk1>
      <a:lt1>
        <a:srgbClr val="FFFFFF"/>
      </a:lt1>
      <a:dk2>
        <a:srgbClr val="007236"/>
      </a:dk2>
      <a:lt2>
        <a:srgbClr val="EEECE1"/>
      </a:lt2>
      <a:accent1>
        <a:srgbClr val="9FB22C"/>
      </a:accent1>
      <a:accent2>
        <a:srgbClr val="CCDC36"/>
      </a:accent2>
      <a:accent3>
        <a:srgbClr val="D6A105"/>
      </a:accent3>
      <a:accent4>
        <a:srgbClr val="990033"/>
      </a:accent4>
      <a:accent5>
        <a:srgbClr val="AAAAAA"/>
      </a:accent5>
      <a:accent6>
        <a:srgbClr val="363636"/>
      </a:accent6>
      <a:hlink>
        <a:srgbClr val="636363"/>
      </a:hlink>
      <a:folHlink>
        <a:srgbClr val="AAAAAA"/>
      </a:folHlink>
    </a:clrScheme>
    <a:fontScheme name="COG OSO">
      <a:majorFont>
        <a:latin typeface="Gill Sans Ultra Bold"/>
        <a:ea typeface=""/>
        <a:cs typeface=""/>
      </a:majorFont>
      <a:minorFont>
        <a:latin typeface="Gill Sans M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igrationWizId xmlns="194d2c50-e2ce-4ccb-9b13-c1e1bb504618" xsi:nil="true"/>
    <MigrationWizIdPermissions xmlns="194d2c50-e2ce-4ccb-9b13-c1e1bb504618" xsi:nil="true"/>
    <MigrationWizIdDocumentLibraryPermissions xmlns="194d2c50-e2ce-4ccb-9b13-c1e1bb504618" xsi:nil="true"/>
    <MigrationWizIdSecurityGroups xmlns="194d2c50-e2ce-4ccb-9b13-c1e1bb504618" xsi:nil="true"/>
    <MigrationWizIdPermissionLevels xmlns="194d2c50-e2ce-4ccb-9b13-c1e1bb504618"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19800A68E8CAE438EDEB0E7D79CED36" ma:contentTypeVersion="18" ma:contentTypeDescription="Create a new document." ma:contentTypeScope="" ma:versionID="2469f93283b14205b0ce4126c3c20256">
  <xsd:schema xmlns:xsd="http://www.w3.org/2001/XMLSchema" xmlns:xs="http://www.w3.org/2001/XMLSchema" xmlns:p="http://schemas.microsoft.com/office/2006/metadata/properties" xmlns:ns3="194d2c50-e2ce-4ccb-9b13-c1e1bb504618" xmlns:ns4="48d04d56-38ba-4ef2-bc9b-25637799e0c4" targetNamespace="http://schemas.microsoft.com/office/2006/metadata/properties" ma:root="true" ma:fieldsID="15c320416e8f14a141ff62ced7da92d3" ns3:_="" ns4:_="">
    <xsd:import namespace="194d2c50-e2ce-4ccb-9b13-c1e1bb504618"/>
    <xsd:import namespace="48d04d56-38ba-4ef2-bc9b-25637799e0c4"/>
    <xsd:element name="properties">
      <xsd:complexType>
        <xsd:sequence>
          <xsd:element name="documentManagement">
            <xsd:complexType>
              <xsd:all>
                <xsd:element ref="ns3:MigrationWizId" minOccurs="0"/>
                <xsd:element ref="ns3:MigrationWizIdPermissions" minOccurs="0"/>
                <xsd:element ref="ns3:MigrationWizIdPermissionLevels" minOccurs="0"/>
                <xsd:element ref="ns3:MigrationWizIdDocumentLibraryPermissions" minOccurs="0"/>
                <xsd:element ref="ns3:MigrationWizIdSecurityGroups" minOccurs="0"/>
                <xsd:element ref="ns4:SharedWithUsers" minOccurs="0"/>
                <xsd:element ref="ns4:SharedWithDetails" minOccurs="0"/>
                <xsd:element ref="ns4:SharingHintHash"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EventHashCode" minOccurs="0"/>
                <xsd:element ref="ns3:MediaServiceGenerationTim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94d2c50-e2ce-4ccb-9b13-c1e1bb504618" elementFormDefault="qualified">
    <xsd:import namespace="http://schemas.microsoft.com/office/2006/documentManagement/types"/>
    <xsd:import namespace="http://schemas.microsoft.com/office/infopath/2007/PartnerControls"/>
    <xsd:element name="MigrationWizId" ma:index="8" nillable="true" ma:displayName="MigrationWizId" ma:internalName="MigrationWizId">
      <xsd:simpleType>
        <xsd:restriction base="dms:Text"/>
      </xsd:simpleType>
    </xsd:element>
    <xsd:element name="MigrationWizIdPermissions" ma:index="9" nillable="true" ma:displayName="MigrationWizIdPermissions" ma:internalName="MigrationWizIdPermissions">
      <xsd:simpleType>
        <xsd:restriction base="dms:Text"/>
      </xsd:simpleType>
    </xsd:element>
    <xsd:element name="MigrationWizIdPermissionLevels" ma:index="10" nillable="true" ma:displayName="MigrationWizIdPermissionLevels" ma:internalName="MigrationWizIdPermissionLevels">
      <xsd:simpleType>
        <xsd:restriction base="dms:Text"/>
      </xsd:simpleType>
    </xsd:element>
    <xsd:element name="MigrationWizIdDocumentLibraryPermissions" ma:index="11" nillable="true" ma:displayName="MigrationWizIdDocumentLibraryPermissions" ma:internalName="MigrationWizIdDocumentLibraryPermissions">
      <xsd:simpleType>
        <xsd:restriction base="dms:Text"/>
      </xsd:simpleType>
    </xsd:element>
    <xsd:element name="MigrationWizIdSecurityGroups" ma:index="12" nillable="true" ma:displayName="MigrationWizIdSecurityGroups" ma:internalName="MigrationWizIdSecurityGroups">
      <xsd:simpleType>
        <xsd:restriction base="dms:Text"/>
      </xsd:simpleType>
    </xsd:element>
    <xsd:element name="MediaServiceMetadata" ma:index="16" nillable="true" ma:displayName="MediaServiceMetadata" ma:description="" ma:hidden="true" ma:internalName="MediaServiceMetadata" ma:readOnly="true">
      <xsd:simpleType>
        <xsd:restriction base="dms:Note"/>
      </xsd:simpleType>
    </xsd:element>
    <xsd:element name="MediaServiceFastMetadata" ma:index="17" nillable="true" ma:displayName="MediaServiceFastMetadata" ma:description="" ma:hidden="true" ma:internalName="MediaServiceFastMetadata" ma:readOnly="true">
      <xsd:simpleType>
        <xsd:restriction base="dms:Note"/>
      </xsd:simpleType>
    </xsd:element>
    <xsd:element name="MediaServiceDateTaken" ma:index="18" nillable="true" ma:displayName="MediaServiceDateTaken" ma:description="" ma:hidden="true" ma:internalName="MediaServiceDateTaken" ma:readOnly="true">
      <xsd:simpleType>
        <xsd:restriction base="dms:Text"/>
      </xsd:simpleType>
    </xsd:element>
    <xsd:element name="MediaServiceAutoTags" ma:index="19" nillable="true" ma:displayName="MediaServiceAutoTags" ma:description="" ma:internalName="MediaServiceAutoTags" ma:readOnly="true">
      <xsd:simpleType>
        <xsd:restriction base="dms:Text"/>
      </xsd:simpleType>
    </xsd:element>
    <xsd:element name="MediaServiceLocation" ma:index="20" nillable="true" ma:displayName="MediaServiceLocation" ma:description="" ma:internalName="MediaServiceLocation" ma:readOnly="true">
      <xsd:simpleType>
        <xsd:restriction base="dms:Text"/>
      </xsd:simpleType>
    </xsd:element>
    <xsd:element name="MediaServiceOCR" ma:index="21" nillable="true" ma:displayName="MediaServiceOCR" ma:internalName="MediaServiceOCR" ma:readOnly="true">
      <xsd:simpleType>
        <xsd:restriction base="dms:Note">
          <xsd:maxLength value="255"/>
        </xsd:restriction>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GenerationTime" ma:index="23" nillable="true" ma:displayName="MediaServiceGenerationTime" ma:hidden="true" ma:internalName="MediaServiceGenerationTime" ma:readOnly="true">
      <xsd:simpleType>
        <xsd:restriction base="dms:Text"/>
      </xsd:simpleType>
    </xsd:element>
    <xsd:element name="MediaServiceAutoKeyPoints" ma:index="24" nillable="true" ma:displayName="MediaServiceAutoKeyPoints" ma:hidden="true" ma:internalName="MediaServiceAutoKeyPoints" ma:readOnly="true">
      <xsd:simpleType>
        <xsd:restriction base="dms:Note"/>
      </xsd:simpleType>
    </xsd:element>
    <xsd:element name="MediaServiceKeyPoints" ma:index="25"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8d04d56-38ba-4ef2-bc9b-25637799e0c4" elementFormDefault="qualified">
    <xsd:import namespace="http://schemas.microsoft.com/office/2006/documentManagement/types"/>
    <xsd:import namespace="http://schemas.microsoft.com/office/infopath/2007/PartnerControls"/>
    <xsd:element name="SharedWithUsers" ma:index="13"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description="" ma:internalName="SharedWithDetails" ma:readOnly="true">
      <xsd:simpleType>
        <xsd:restriction base="dms:Note">
          <xsd:maxLength value="255"/>
        </xsd:restriction>
      </xsd:simpleType>
    </xsd:element>
    <xsd:element name="SharingHintHash" ma:index="15" nillable="true" ma:displayName="Sharing Hint Hash" ma:descriptio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768C185-AE8D-465F-A3F7-1F6478EC1091}">
  <ds:schemaRefs>
    <ds:schemaRef ds:uri="http://purl.org/dc/elements/1.1/"/>
    <ds:schemaRef ds:uri="194d2c50-e2ce-4ccb-9b13-c1e1bb504618"/>
    <ds:schemaRef ds:uri="http://schemas.openxmlformats.org/package/2006/metadata/core-properties"/>
    <ds:schemaRef ds:uri="http://schemas.microsoft.com/office/2006/metadata/properties"/>
    <ds:schemaRef ds:uri="48d04d56-38ba-4ef2-bc9b-25637799e0c4"/>
    <ds:schemaRef ds:uri="http://schemas.microsoft.com/office/2006/documentManagement/types"/>
    <ds:schemaRef ds:uri="http://purl.org/dc/terms/"/>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9D65BDD5-B757-4705-9841-AB92C29F4961}">
  <ds:schemaRefs>
    <ds:schemaRef ds:uri="http://schemas.microsoft.com/sharepoint/v3/contenttype/forms"/>
  </ds:schemaRefs>
</ds:datastoreItem>
</file>

<file path=customXml/itemProps3.xml><?xml version="1.0" encoding="utf-8"?>
<ds:datastoreItem xmlns:ds="http://schemas.openxmlformats.org/officeDocument/2006/customXml" ds:itemID="{1BCFFA66-08F6-4723-A1C8-B943CC2AE2C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94d2c50-e2ce-4ccb-9b13-c1e1bb504618"/>
    <ds:schemaRef ds:uri="48d04d56-38ba-4ef2-bc9b-25637799e0c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14935</TotalTime>
  <Words>1845</Words>
  <Application>Microsoft Office PowerPoint</Application>
  <PresentationFormat>On-screen Show (4:3)</PresentationFormat>
  <Paragraphs>217</Paragraphs>
  <Slides>25</Slides>
  <Notes>25</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25</vt:i4>
      </vt:variant>
    </vt:vector>
  </HeadingPairs>
  <TitlesOfParts>
    <vt:vector size="34" baseType="lpstr">
      <vt:lpstr>Calibri</vt:lpstr>
      <vt:lpstr>Symbol</vt:lpstr>
      <vt:lpstr>Gill Sans MT</vt:lpstr>
      <vt:lpstr>Arial</vt:lpstr>
      <vt:lpstr>Gill Sans Ultra Bold</vt:lpstr>
      <vt:lpstr>Ted Next</vt:lpstr>
      <vt:lpstr>PT Sans</vt:lpstr>
      <vt:lpstr>Office Theme</vt:lpstr>
      <vt:lpstr>Bitmap Image</vt:lpstr>
      <vt:lpstr>PowerPoint Presentation</vt:lpstr>
      <vt:lpstr>COG’s Mandate</vt:lpstr>
      <vt:lpstr>About COG OSO</vt:lpstr>
      <vt:lpstr>Why Local Organic</vt:lpstr>
      <vt:lpstr>PowerPoint Presentation</vt:lpstr>
      <vt:lpstr>Activities &amp; Accomplishments</vt:lpstr>
      <vt:lpstr>Fall Reflections 2020</vt:lpstr>
      <vt:lpstr>PowerPoint Presentation</vt:lpstr>
      <vt:lpstr>PowerPoint Presentation</vt:lpstr>
      <vt:lpstr>PowerPoint Presentation</vt:lpstr>
      <vt:lpstr>PowerPoint Presentation</vt:lpstr>
      <vt:lpstr>Senior Organic Gardeners- SOG</vt:lpstr>
      <vt:lpstr>PowerPoint Presentation</vt:lpstr>
      <vt:lpstr>Senior Organic Gardeners- SOG</vt:lpstr>
      <vt:lpstr>Margaret Tourond Townson</vt:lpstr>
      <vt:lpstr>PowerPoint Presentation</vt:lpstr>
      <vt:lpstr>PowerPoint Presentation</vt:lpstr>
      <vt:lpstr>2020/2021 Steering Committee Members</vt:lpstr>
      <vt:lpstr>Chapter Business</vt:lpstr>
      <vt:lpstr>Financial Summary</vt:lpstr>
      <vt:lpstr>Membership and Donations</vt:lpstr>
      <vt:lpstr>Get involved!</vt:lpstr>
      <vt:lpstr>Thank you…</vt:lpstr>
      <vt:lpstr>PowerPoint Presentation</vt:lpstr>
      <vt:lpstr>Guest Speaker  Greta Kryger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Caitlin Carrol</dc:creator>
  <cp:lastModifiedBy>Caitlin Carrol</cp:lastModifiedBy>
  <cp:revision>112</cp:revision>
  <dcterms:modified xsi:type="dcterms:W3CDTF">2021-11-29T16:29:09Z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0x010100019800A68E8CAE438EDEB0E7D79CED36</vt:lpwstr>
  </property>
</Properties>
</file>